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8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9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0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11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12.xml" ContentType="application/vnd.openxmlformats-officedocument.presentationml.notesSl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756" r:id="rId1"/>
  </p:sldMasterIdLst>
  <p:notesMasterIdLst>
    <p:notesMasterId r:id="rId23"/>
  </p:notesMasterIdLst>
  <p:handoutMasterIdLst>
    <p:handoutMasterId r:id="rId24"/>
  </p:handoutMasterIdLst>
  <p:sldIdLst>
    <p:sldId id="554" r:id="rId2"/>
    <p:sldId id="556" r:id="rId3"/>
    <p:sldId id="510" r:id="rId4"/>
    <p:sldId id="529" r:id="rId5"/>
    <p:sldId id="550" r:id="rId6"/>
    <p:sldId id="531" r:id="rId7"/>
    <p:sldId id="551" r:id="rId8"/>
    <p:sldId id="534" r:id="rId9"/>
    <p:sldId id="546" r:id="rId10"/>
    <p:sldId id="535" r:id="rId11"/>
    <p:sldId id="558" r:id="rId12"/>
    <p:sldId id="552" r:id="rId13"/>
    <p:sldId id="539" r:id="rId14"/>
    <p:sldId id="545" r:id="rId15"/>
    <p:sldId id="540" r:id="rId16"/>
    <p:sldId id="541" r:id="rId17"/>
    <p:sldId id="559" r:id="rId18"/>
    <p:sldId id="542" r:id="rId19"/>
    <p:sldId id="543" r:id="rId20"/>
    <p:sldId id="544" r:id="rId21"/>
    <p:sldId id="557" r:id="rId22"/>
  </p:sldIdLst>
  <p:sldSz cx="9144000" cy="5715000" type="screen16x10"/>
  <p:notesSz cx="7099300" cy="10234613"/>
  <p:embeddedFontLst>
    <p:embeddedFont>
      <p:font typeface="경기천년제목 Medium" panose="02020603020101020101" pitchFamily="18" charset="-127"/>
      <p:regular r:id="rId25"/>
    </p:embeddedFont>
    <p:embeddedFont>
      <p:font typeface="경기천년제목 Bold" panose="02020803020101020101" pitchFamily="18" charset="-127"/>
      <p:bold r:id="rId26"/>
    </p:embeddedFont>
    <p:embeddedFont>
      <p:font typeface="배달의민족 주아" panose="020B0600000101010101" charset="-127"/>
      <p:regular r:id="rId27"/>
    </p:embeddedFont>
    <p:embeddedFont>
      <p:font typeface="경기천년바탕 Regular" panose="02020503020101020101" pitchFamily="18" charset="-127"/>
      <p:regular r:id="rId28"/>
    </p:embeddedFont>
    <p:embeddedFont>
      <p:font typeface="Arial Unicode MS" panose="020B0604020202020204" pitchFamily="50" charset="-127"/>
      <p:regular r:id="rId29"/>
    </p:embeddedFont>
    <p:embeddedFont>
      <p:font typeface="경기천년제목 Light" panose="02020403020101020101" pitchFamily="18" charset="-127"/>
      <p:regular r:id="rId30"/>
    </p:embeddedFont>
    <p:embeddedFont>
      <p:font typeface="맑은 고딕" panose="020B0503020000020004" pitchFamily="50" charset="-127"/>
      <p:regular r:id="rId31"/>
      <p:bold r:id="rId3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DDD"/>
    <a:srgbClr val="B45608"/>
    <a:srgbClr val="F2F2F2"/>
    <a:srgbClr val="17375E"/>
    <a:srgbClr val="FFE38B"/>
    <a:srgbClr val="F16461"/>
    <a:srgbClr val="D5E1EF"/>
    <a:srgbClr val="8064A2"/>
    <a:srgbClr val="9BBB59"/>
    <a:srgbClr val="C3D6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6380" autoAdjust="0"/>
  </p:normalViewPr>
  <p:slideViewPr>
    <p:cSldViewPr>
      <p:cViewPr varScale="1">
        <p:scale>
          <a:sx n="107" d="100"/>
          <a:sy n="107" d="100"/>
        </p:scale>
        <p:origin x="90" y="44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31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1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221;&#44592;&#46020;%20&#51232;&#45908;&#54253;&#47141;&#48169;&#51648;%20&#44592;&#48376;&#44228;&#54925;%20&#49688;&#47549;%20&#50672;&#44396;\&#44221;&#44592;&#46020;%20&#51232;&#45908;&#54253;&#47141;&#48169;&#51648;%20&#44592;&#48376;&#44228;&#54925;%20&#49688;&#47549;%20&#50672;&#44396;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89932402332859"/>
          <c:y val="5.4709320712543016E-2"/>
          <c:w val="0.84439153431576475"/>
          <c:h val="0.64768251690854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'강간,강제추행(13P)'!$D$5</c:f>
              <c:strCache>
                <c:ptCount val="1"/>
                <c:pt idx="0">
                  <c:v>5대 범죄 </c:v>
                </c:pt>
              </c:strCache>
            </c:strRef>
          </c:tx>
          <c:spPr>
            <a:solidFill>
              <a:srgbClr val="93CDDD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6EC-419D-A14B-079D5113682B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E6EC-419D-A14B-079D5113682B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E6EC-419D-A14B-079D5113682B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6EC-419D-A14B-079D5113682B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6EC-419D-A14B-079D5113682B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E6EC-419D-A14B-079D5113682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ko-KR" altLang="en-US" sz="900" b="1" i="0" u="none" strike="noStrike" kern="1200" baseline="0">
                    <a:solidFill>
                      <a:schemeClr val="tx1"/>
                    </a:solidFill>
                    <a:latin typeface="경기천년제목 Light" panose="02020403020101020101" pitchFamily="18" charset="-127"/>
                    <a:ea typeface="경기천년제목 Light" panose="02020403020101020101" pitchFamily="18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'강간,강제추행(13P)'!$B$6:$C$14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'강간,강제추행(13P)'!$D$6:$D$14</c:f>
              <c:numCache>
                <c:formatCode>_(* #,##0_);_(* \(#,##0\);_(* "-"_);_(@_)</c:formatCode>
                <c:ptCount val="9"/>
                <c:pt idx="0">
                  <c:v>535934</c:v>
                </c:pt>
                <c:pt idx="1">
                  <c:v>501978</c:v>
                </c:pt>
                <c:pt idx="2">
                  <c:v>488288</c:v>
                </c:pt>
                <c:pt idx="3">
                  <c:v>95799</c:v>
                </c:pt>
                <c:pt idx="4">
                  <c:v>90465</c:v>
                </c:pt>
                <c:pt idx="5">
                  <c:v>90363</c:v>
                </c:pt>
                <c:pt idx="6">
                  <c:v>29984</c:v>
                </c:pt>
                <c:pt idx="7">
                  <c:v>28528</c:v>
                </c:pt>
                <c:pt idx="8">
                  <c:v>28840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EC-419D-A14B-079D5113682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514432176"/>
        <c:axId val="514437752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'강간,강제추행(13P)'!$E$5</c15:sqref>
                        </c15:formulaRef>
                      </c:ext>
                    </c:extLst>
                    <c:strCache>
                      <c:ptCount val="1"/>
                      <c:pt idx="0">
                        <c:v>강간〮강제추행(건수)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lang="ko-KR" altLang="en-US"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'강간,강제추행(13P)'!$B$6:$C$14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'강간,강제추행(13P)'!$E$6:$E$14</c15:sqref>
                        </c15:formulaRef>
                      </c:ext>
                    </c:extLst>
                    <c:numCache>
                      <c:formatCode>_(* #,##0_);_(* \(#,##0\);_(* "-"_);_(@_)</c:formatCode>
                      <c:ptCount val="9"/>
                      <c:pt idx="0">
                        <c:v>22229</c:v>
                      </c:pt>
                      <c:pt idx="1">
                        <c:v>24106</c:v>
                      </c:pt>
                      <c:pt idx="2">
                        <c:v>23467</c:v>
                      </c:pt>
                      <c:pt idx="3">
                        <c:v>3856</c:v>
                      </c:pt>
                      <c:pt idx="4">
                        <c:v>4008</c:v>
                      </c:pt>
                      <c:pt idx="5">
                        <c:v>3823</c:v>
                      </c:pt>
                      <c:pt idx="6">
                        <c:v>1265</c:v>
                      </c:pt>
                      <c:pt idx="7">
                        <c:v>1225</c:v>
                      </c:pt>
                      <c:pt idx="8">
                        <c:v>1285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6-E6EC-419D-A14B-079D5113682B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2"/>
          <c:order val="2"/>
          <c:tx>
            <c:strRef>
              <c:f>'강간,강제추행(13P)'!$F$5</c:f>
              <c:strCache>
                <c:ptCount val="1"/>
                <c:pt idx="0">
                  <c:v>강간〮강제추행(비율)</c:v>
                </c:pt>
              </c:strCache>
            </c:strRef>
          </c:tx>
          <c:spPr>
            <a:ln w="28575" cap="rnd">
              <a:solidFill>
                <a:srgbClr val="F79646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F79646"/>
              </a:solidFill>
              <a:ln w="9525">
                <a:solidFill>
                  <a:srgbClr val="F79646"/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rgbClr val="F79646"/>
                </a:solidFill>
                <a:ln w="9525">
                  <a:noFill/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E6EC-419D-A14B-079D5113682B}"/>
              </c:ext>
            </c:extLst>
          </c:dPt>
          <c:dPt>
            <c:idx val="6"/>
            <c:marker>
              <c:symbol val="circle"/>
              <c:size val="5"/>
              <c:spPr>
                <a:solidFill>
                  <a:srgbClr val="F79646"/>
                </a:solidFill>
                <a:ln w="9525">
                  <a:noFill/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E6EC-419D-A14B-079D5113682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lang="ko-KR" altLang="en-US" sz="900" b="1" i="0" u="none" strike="noStrike" kern="1200" baseline="0">
                    <a:solidFill>
                      <a:srgbClr val="B45608"/>
                    </a:solidFill>
                    <a:latin typeface="경기천년제목 Light" panose="02020403020101020101" pitchFamily="18" charset="-127"/>
                    <a:ea typeface="경기천년제목 Light" panose="02020403020101020101" pitchFamily="18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ound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noFill/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'강간,강제추행(13P)'!$B$6:$C$14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'강간,강제추행(13P)'!$F$6:$F$14</c:f>
              <c:numCache>
                <c:formatCode>0.0</c:formatCode>
                <c:ptCount val="9"/>
                <c:pt idx="0">
                  <c:v>4.3</c:v>
                </c:pt>
                <c:pt idx="1">
                  <c:v>4.7</c:v>
                </c:pt>
                <c:pt idx="2">
                  <c:v>4.5</c:v>
                </c:pt>
                <c:pt idx="3">
                  <c:v>4.0999999999999996</c:v>
                </c:pt>
                <c:pt idx="4">
                  <c:v>4.2</c:v>
                </c:pt>
                <c:pt idx="5">
                  <c:v>4</c:v>
                </c:pt>
                <c:pt idx="6">
                  <c:v>3.8</c:v>
                </c:pt>
                <c:pt idx="7">
                  <c:v>3.6</c:v>
                </c:pt>
                <c:pt idx="8">
                  <c:v>3.8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E6EC-419D-A14B-079D5113682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89215032"/>
        <c:axId val="289212736"/>
      </c:lineChart>
      <c:catAx>
        <c:axId val="514432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ko-KR" altLang="en-US"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  <a:cs typeface="+mn-cs"/>
              </a:defRPr>
            </a:pPr>
            <a:endParaRPr lang="ko-KR"/>
          </a:p>
        </c:txPr>
        <c:crossAx val="514437752"/>
        <c:crosses val="autoZero"/>
        <c:auto val="1"/>
        <c:lblAlgn val="ctr"/>
        <c:lblOffset val="100"/>
        <c:noMultiLvlLbl val="0"/>
      </c:catAx>
      <c:valAx>
        <c:axId val="514437752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ko-KR" alt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514432176"/>
        <c:crosses val="autoZero"/>
        <c:crossBetween val="between"/>
      </c:valAx>
      <c:valAx>
        <c:axId val="289212736"/>
        <c:scaling>
          <c:orientation val="minMax"/>
          <c:max val="10"/>
        </c:scaling>
        <c:delete val="0"/>
        <c:axPos val="r"/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ko-KR" alt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  <a:cs typeface="+mn-cs"/>
              </a:defRPr>
            </a:pPr>
            <a:endParaRPr lang="ko-KR"/>
          </a:p>
        </c:txPr>
        <c:crossAx val="289215032"/>
        <c:crosses val="max"/>
        <c:crossBetween val="between"/>
      </c:valAx>
      <c:catAx>
        <c:axId val="2892150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92127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496797011766764"/>
          <c:y val="0.85721021328232938"/>
          <c:w val="0.37348857138850805"/>
          <c:h val="7.36086857982989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ko-KR" altLang="en-US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ko-KR" altLang="en-US">
          <a:latin typeface="경기천년제목 Light" panose="02020403020101020101" pitchFamily="18" charset="-127"/>
          <a:ea typeface="경기천년제목 Light" panose="02020403020101020101" pitchFamily="18" charset="-127"/>
        </a:defRPr>
      </a:pPr>
      <a:endParaRPr lang="ko-KR"/>
    </a:p>
  </c:txPr>
  <c:externalData r:id="rId3">
    <c:autoUpdate val="1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85280782907974"/>
          <c:y val="8.0056725136326043E-2"/>
          <c:w val="0.58190601718105361"/>
          <c:h val="0.63720683955350443"/>
        </c:manualLayout>
      </c:layout>
      <c:radarChart>
        <c:radarStyle val="marker"/>
        <c:varyColors val="0"/>
        <c:ser>
          <c:idx val="0"/>
          <c:order val="0"/>
          <c:tx>
            <c:strRef>
              <c:f>'가정폭력 가해자 폭행동기(24P)'!$J$6</c:f>
              <c:strCache>
                <c:ptCount val="1"/>
                <c:pt idx="0">
                  <c:v>전국</c:v>
                </c:pt>
              </c:strCache>
            </c:strRef>
          </c:tx>
          <c:spPr>
            <a:ln w="28575" cap="rnd">
              <a:solidFill>
                <a:srgbClr val="93CDDD"/>
              </a:solidFill>
              <a:prstDash val="sysDash"/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3800099045592757E-2"/>
                  <c:y val="4.96114727202127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898-40A1-8974-DF2D84E1A370}"/>
                </c:ext>
              </c:extLst>
            </c:dLbl>
            <c:dLbl>
              <c:idx val="1"/>
              <c:layout>
                <c:manualLayout>
                  <c:x val="0.10618239858631649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898-40A1-8974-DF2D84E1A370}"/>
                </c:ext>
              </c:extLst>
            </c:dLbl>
            <c:dLbl>
              <c:idx val="3"/>
              <c:layout>
                <c:manualLayout>
                  <c:x val="4.8032654866929439E-2"/>
                  <c:y val="-4.3865870092497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953975676525711"/>
                      <c:h val="4.450805217607507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7898-40A1-8974-DF2D84E1A3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accent5">
                        <a:lumMod val="75000"/>
                      </a:schemeClr>
                    </a:solidFill>
                    <a:latin typeface="경기천년제목 Light" panose="02020403020101020101" pitchFamily="18" charset="-127"/>
                    <a:ea typeface="경기천년제목 Light" panose="02020403020101020101" pitchFamily="18" charset="-127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'가정폭력 가해자 폭행동기(24P)'!$K$5:$N$5</c:f>
              <c:strCache>
                <c:ptCount val="4"/>
                <c:pt idx="0">
                  <c:v>가정불화</c:v>
                </c:pt>
                <c:pt idx="1">
                  <c:v>경제적 이유 등</c:v>
                </c:pt>
                <c:pt idx="2">
                  <c:v>우발적</c:v>
                </c:pt>
                <c:pt idx="3">
                  <c:v>기타</c:v>
                </c:pt>
              </c:strCache>
            </c:strRef>
          </c:cat>
          <c:val>
            <c:numRef>
              <c:f>'가정폭력 가해자 폭행동기(24P)'!$K$6:$N$6</c:f>
              <c:numCache>
                <c:formatCode>_(* #,##0_);_(* \(#,##0\);_(* "-"_);_(@_)</c:formatCode>
                <c:ptCount val="4"/>
                <c:pt idx="0">
                  <c:v>15924</c:v>
                </c:pt>
                <c:pt idx="1">
                  <c:v>66</c:v>
                </c:pt>
                <c:pt idx="2">
                  <c:v>11108</c:v>
                </c:pt>
                <c:pt idx="3">
                  <c:v>16478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898-40A1-8974-DF2D84E1A370}"/>
            </c:ext>
          </c:extLst>
        </c:ser>
        <c:ser>
          <c:idx val="1"/>
          <c:order val="1"/>
          <c:tx>
            <c:strRef>
              <c:f>'가정폭력 가해자 폭행동기(24P)'!$J$7</c:f>
              <c:strCache>
                <c:ptCount val="1"/>
                <c:pt idx="0">
                  <c:v>경기남부</c:v>
                </c:pt>
              </c:strCache>
            </c:strRef>
          </c:tx>
          <c:spPr>
            <a:ln w="28575" cap="rnd">
              <a:solidFill>
                <a:srgbClr val="F7964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8.0093704520220292E-3"/>
                  <c:y val="-5.32727731805661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898-40A1-8974-DF2D84E1A370}"/>
                </c:ext>
              </c:extLst>
            </c:dLbl>
            <c:dLbl>
              <c:idx val="1"/>
              <c:layout>
                <c:manualLayout>
                  <c:x val="4.0301939525833511E-2"/>
                  <c:y val="-4.764030323192610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898-40A1-8974-DF2D84E1A370}"/>
                </c:ext>
              </c:extLst>
            </c:dLbl>
            <c:dLbl>
              <c:idx val="2"/>
              <c:layout>
                <c:manualLayout>
                  <c:x val="-7.1729628340894444E-17"/>
                  <c:y val="4.93757036148255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898-40A1-8974-DF2D84E1A370}"/>
                </c:ext>
              </c:extLst>
            </c:dLbl>
            <c:dLbl>
              <c:idx val="3"/>
              <c:layout>
                <c:manualLayout>
                  <c:x val="-4.1545335908030605E-2"/>
                  <c:y val="1.31128636033836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898-40A1-8974-DF2D84E1A3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accent6">
                        <a:lumMod val="75000"/>
                      </a:schemeClr>
                    </a:solidFill>
                    <a:latin typeface="경기천년제목 Light" panose="02020403020101020101" pitchFamily="18" charset="-127"/>
                    <a:ea typeface="경기천년제목 Light" panose="02020403020101020101" pitchFamily="18" charset="-127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'가정폭력 가해자 폭행동기(24P)'!$K$5:$N$5</c:f>
              <c:strCache>
                <c:ptCount val="4"/>
                <c:pt idx="0">
                  <c:v>가정불화</c:v>
                </c:pt>
                <c:pt idx="1">
                  <c:v>경제적 이유 등</c:v>
                </c:pt>
                <c:pt idx="2">
                  <c:v>우발적</c:v>
                </c:pt>
                <c:pt idx="3">
                  <c:v>기타</c:v>
                </c:pt>
              </c:strCache>
            </c:strRef>
          </c:cat>
          <c:val>
            <c:numRef>
              <c:f>'가정폭력 가해자 폭행동기(24P)'!$K$7:$N$7</c:f>
              <c:numCache>
                <c:formatCode>_(* #,##0_);_(* \(#,##0\);_(* "-"_);_(@_)</c:formatCode>
                <c:ptCount val="4"/>
                <c:pt idx="0">
                  <c:v>4255</c:v>
                </c:pt>
                <c:pt idx="1">
                  <c:v>8</c:v>
                </c:pt>
                <c:pt idx="2">
                  <c:v>2564</c:v>
                </c:pt>
                <c:pt idx="3">
                  <c:v>3592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898-40A1-8974-DF2D84E1A370}"/>
            </c:ext>
          </c:extLst>
        </c:ser>
        <c:ser>
          <c:idx val="2"/>
          <c:order val="2"/>
          <c:tx>
            <c:strRef>
              <c:f>'가정폭력 가해자 폭행동기(24P)'!$J$8</c:f>
              <c:strCache>
                <c:ptCount val="1"/>
                <c:pt idx="0">
                  <c:v>경기북부</c:v>
                </c:pt>
              </c:strCache>
            </c:strRef>
          </c:tx>
          <c:spPr>
            <a:ln w="28575" cap="rnd">
              <a:solidFill>
                <a:srgbClr val="9BBB59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8691155865713906E-3"/>
                  <c:y val="-1.7010342396212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898-40A1-8974-DF2D84E1A370}"/>
                </c:ext>
              </c:extLst>
            </c:dLbl>
            <c:dLbl>
              <c:idx val="1"/>
              <c:layout>
                <c:manualLayout>
                  <c:x val="-1.9947947410125014E-2"/>
                  <c:y val="-4.764030323192610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898-40A1-8974-DF2D84E1A370}"/>
                </c:ext>
              </c:extLst>
            </c:dLbl>
            <c:dLbl>
              <c:idx val="2"/>
              <c:layout>
                <c:manualLayout>
                  <c:x val="0"/>
                  <c:y val="-7.79663670282075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898-40A1-8974-DF2D84E1A370}"/>
                </c:ext>
              </c:extLst>
            </c:dLbl>
            <c:dLbl>
              <c:idx val="3"/>
              <c:layout>
                <c:manualLayout>
                  <c:x val="-1.7628132058800695E-3"/>
                  <c:y val="-3.8981335561711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898-40A1-8974-DF2D84E1A3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경기천년제목 Light" panose="02020403020101020101" pitchFamily="18" charset="-127"/>
                    <a:ea typeface="경기천년제목 Light" panose="02020403020101020101" pitchFamily="18" charset="-127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'가정폭력 가해자 폭행동기(24P)'!$K$5:$N$5</c:f>
              <c:strCache>
                <c:ptCount val="4"/>
                <c:pt idx="0">
                  <c:v>가정불화</c:v>
                </c:pt>
                <c:pt idx="1">
                  <c:v>경제적 이유 등</c:v>
                </c:pt>
                <c:pt idx="2">
                  <c:v>우발적</c:v>
                </c:pt>
                <c:pt idx="3">
                  <c:v>기타</c:v>
                </c:pt>
              </c:strCache>
            </c:strRef>
          </c:cat>
          <c:val>
            <c:numRef>
              <c:f>'가정폭력 가해자 폭행동기(24P)'!$K$8:$N$8</c:f>
              <c:numCache>
                <c:formatCode>_(* #,##0_);_(* \(#,##0\);_(* "-"_);_(@_)</c:formatCode>
                <c:ptCount val="4"/>
                <c:pt idx="0">
                  <c:v>1074</c:v>
                </c:pt>
                <c:pt idx="1">
                  <c:v>4</c:v>
                </c:pt>
                <c:pt idx="2">
                  <c:v>748</c:v>
                </c:pt>
                <c:pt idx="3">
                  <c:v>1197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7898-40A1-8974-DF2D84E1A37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537572192"/>
        <c:axId val="537574160"/>
      </c:radarChart>
      <c:catAx>
        <c:axId val="537572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  <a:cs typeface="+mn-cs"/>
              </a:defRPr>
            </a:pPr>
            <a:endParaRPr lang="ko-KR"/>
          </a:p>
        </c:txPr>
        <c:crossAx val="537574160"/>
        <c:crosses val="autoZero"/>
        <c:auto val="1"/>
        <c:lblAlgn val="ctr"/>
        <c:lblOffset val="100"/>
        <c:noMultiLvlLbl val="0"/>
      </c:catAx>
      <c:valAx>
        <c:axId val="53757416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1"/>
        <c:majorTickMark val="none"/>
        <c:minorTickMark val="none"/>
        <c:tickLblPos val="nextTo"/>
        <c:crossAx val="537572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5.3310214801360105E-2"/>
          <c:y val="0.78748673592698726"/>
          <c:w val="0.89999971621162378"/>
          <c:h val="7.4879469666532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Light" panose="02020403020101020101" pitchFamily="18" charset="-127"/>
          <a:ea typeface="경기천년제목 Light" panose="02020403020101020101" pitchFamily="18" charset="-127"/>
        </a:defRPr>
      </a:pPr>
      <a:endParaRPr lang="ko-K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316438286251816E-2"/>
          <c:y val="8.9688632142428379E-2"/>
          <c:w val="0.90194266487081498"/>
          <c:h val="0.7861922663760221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'가정폭력 가해자 연령대별 인원(25P)'!$C$5</c:f>
              <c:strCache>
                <c:ptCount val="1"/>
                <c:pt idx="0">
                  <c:v>미성년</c:v>
                </c:pt>
              </c:strCache>
            </c:strRef>
          </c:tx>
          <c:spPr>
            <a:solidFill>
              <a:srgbClr val="17375E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9.8704484214665929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D04-4D22-BE4D-17C8EF7A9942}"/>
                </c:ext>
              </c:extLst>
            </c:dLbl>
            <c:dLbl>
              <c:idx val="1"/>
              <c:layout>
                <c:manualLayout>
                  <c:x val="4.9352242107332965E-3"/>
                  <c:y val="-8.4875562720133283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D04-4D22-BE4D-17C8EF7A9942}"/>
                </c:ext>
              </c:extLst>
            </c:dLbl>
            <c:dLbl>
              <c:idx val="2"/>
              <c:layout>
                <c:manualLayout>
                  <c:x val="8.225373684555495E-3"/>
                  <c:y val="4.629629629629629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D04-4D22-BE4D-17C8EF7A99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'가정폭력 가해자 연령대별 인원(25P)'!$B$6:$B$8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'가정폭력 가해자 연령대별 인원(25P)'!$C$6:$C$8</c:f>
              <c:numCache>
                <c:formatCode>_(* #,##0_);_(* \(#,##0\);_(* "-"_);_(@_)</c:formatCode>
                <c:ptCount val="3"/>
                <c:pt idx="0">
                  <c:v>589</c:v>
                </c:pt>
                <c:pt idx="1">
                  <c:v>165</c:v>
                </c:pt>
                <c:pt idx="2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D04-4D22-BE4D-17C8EF7A9942}"/>
            </c:ext>
          </c:extLst>
        </c:ser>
        <c:ser>
          <c:idx val="1"/>
          <c:order val="1"/>
          <c:tx>
            <c:strRef>
              <c:f>'가정폭력 가해자 연령대별 인원(25P)'!$D$5</c:f>
              <c:strCache>
                <c:ptCount val="1"/>
                <c:pt idx="0">
                  <c:v>30세  이하</c:v>
                </c:pt>
              </c:strCache>
            </c:strRef>
          </c:tx>
          <c:spPr>
            <a:solidFill>
              <a:srgbClr val="F1646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'가정폭력 가해자 연령대별 인원(25P)'!$B$6:$B$8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'가정폭력 가해자 연령대별 인원(25P)'!$D$6:$D$8</c:f>
              <c:numCache>
                <c:formatCode>_(* #,##0_);_(* \(#,##0\);_(* "-"_);_(@_)</c:formatCode>
                <c:ptCount val="3"/>
                <c:pt idx="0">
                  <c:v>4698</c:v>
                </c:pt>
                <c:pt idx="1">
                  <c:v>1195</c:v>
                </c:pt>
                <c:pt idx="2">
                  <c:v>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D04-4D22-BE4D-17C8EF7A9942}"/>
            </c:ext>
          </c:extLst>
        </c:ser>
        <c:ser>
          <c:idx val="2"/>
          <c:order val="2"/>
          <c:tx>
            <c:strRef>
              <c:f>'가정폭력 가해자 연령대별 인원(25P)'!$E$5</c:f>
              <c:strCache>
                <c:ptCount val="1"/>
                <c:pt idx="0">
                  <c:v>31~40세</c:v>
                </c:pt>
              </c:strCache>
            </c:strRef>
          </c:tx>
          <c:spPr>
            <a:solidFill>
              <a:srgbClr val="9BBB5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'가정폭력 가해자 연령대별 인원(25P)'!$B$6:$B$8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'가정폭력 가해자 연령대별 인원(25P)'!$E$6:$E$8</c:f>
              <c:numCache>
                <c:formatCode>_(* #,##0_);_(* \(#,##0\);_(* "-"_);_(@_)</c:formatCode>
                <c:ptCount val="3"/>
                <c:pt idx="0">
                  <c:v>10219</c:v>
                </c:pt>
                <c:pt idx="1">
                  <c:v>2681</c:v>
                </c:pt>
                <c:pt idx="2">
                  <c:v>662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D04-4D22-BE4D-17C8EF7A9942}"/>
            </c:ext>
          </c:extLst>
        </c:ser>
        <c:ser>
          <c:idx val="3"/>
          <c:order val="3"/>
          <c:tx>
            <c:strRef>
              <c:f>'가정폭력 가해자 연령대별 인원(25P)'!$F$5</c:f>
              <c:strCache>
                <c:ptCount val="1"/>
                <c:pt idx="0">
                  <c:v>41~50세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'가정폭력 가해자 연령대별 인원(25P)'!$B$6:$B$8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'가정폭력 가해자 연령대별 인원(25P)'!$F$6:$F$8</c:f>
              <c:numCache>
                <c:formatCode>_(* #,##0_);_(* \(#,##0\);_(* "-"_);_(@_)</c:formatCode>
                <c:ptCount val="3"/>
                <c:pt idx="0">
                  <c:v>13107</c:v>
                </c:pt>
                <c:pt idx="1">
                  <c:v>3163</c:v>
                </c:pt>
                <c:pt idx="2">
                  <c:v>945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D04-4D22-BE4D-17C8EF7A9942}"/>
            </c:ext>
          </c:extLst>
        </c:ser>
        <c:ser>
          <c:idx val="4"/>
          <c:order val="4"/>
          <c:tx>
            <c:strRef>
              <c:f>'가정폭력 가해자 연령대별 인원(25P)'!$G$5</c:f>
              <c:strCache>
                <c:ptCount val="1"/>
                <c:pt idx="0">
                  <c:v>51~60세</c:v>
                </c:pt>
              </c:strCache>
            </c:strRef>
          </c:tx>
          <c:spPr>
            <a:solidFill>
              <a:srgbClr val="0DA2B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'가정폭력 가해자 연령대별 인원(25P)'!$B$6:$B$8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'가정폭력 가해자 연령대별 인원(25P)'!$G$6:$G$8</c:f>
              <c:numCache>
                <c:formatCode>_(* #,##0_);_(* \(#,##0\);_(* "-"_);_(@_)</c:formatCode>
                <c:ptCount val="3"/>
                <c:pt idx="0">
                  <c:v>10186</c:v>
                </c:pt>
                <c:pt idx="1">
                  <c:v>2262</c:v>
                </c:pt>
                <c:pt idx="2">
                  <c:v>713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D04-4D22-BE4D-17C8EF7A9942}"/>
            </c:ext>
          </c:extLst>
        </c:ser>
        <c:ser>
          <c:idx val="5"/>
          <c:order val="5"/>
          <c:tx>
            <c:strRef>
              <c:f>'가정폭력 가해자 연령대별 인원(25P)'!$H$5</c:f>
              <c:strCache>
                <c:ptCount val="1"/>
                <c:pt idx="0">
                  <c:v>61세 이상</c:v>
                </c:pt>
              </c:strCache>
            </c:strRef>
          </c:tx>
          <c:spPr>
            <a:solidFill>
              <a:srgbClr val="F7964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'가정폭력 가해자 연령대별 인원(25P)'!$B$6:$B$8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'가정폭력 가해자 연령대별 인원(25P)'!$H$6:$H$8</c:f>
              <c:numCache>
                <c:formatCode>_(* #,##0_);_(* \(#,##0\);_(* "-"_);_(@_)</c:formatCode>
                <c:ptCount val="3"/>
                <c:pt idx="0">
                  <c:v>4777</c:v>
                </c:pt>
                <c:pt idx="1">
                  <c:v>953</c:v>
                </c:pt>
                <c:pt idx="2">
                  <c:v>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D04-4D22-BE4D-17C8EF7A994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35675008"/>
        <c:axId val="635683864"/>
      </c:barChart>
      <c:catAx>
        <c:axId val="6356750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35683864"/>
        <c:crosses val="autoZero"/>
        <c:auto val="1"/>
        <c:lblAlgn val="ctr"/>
        <c:lblOffset val="100"/>
        <c:noMultiLvlLbl val="0"/>
      </c:catAx>
      <c:valAx>
        <c:axId val="63568386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635675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342731761885402E-2"/>
          <c:y val="2.3838893165381028E-2"/>
          <c:w val="0.86763560273336293"/>
          <c:h val="7.42920836246448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78719459108824"/>
          <c:y val="6.1642351693223178E-2"/>
          <c:w val="0.81377660395479245"/>
          <c:h val="0.732135962642175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'데이트 폭력 발생 현황(26P)'!$D$5</c:f>
              <c:strCache>
                <c:ptCount val="1"/>
                <c:pt idx="0">
                  <c:v>신고건수</c:v>
                </c:pt>
              </c:strCache>
            </c:strRef>
          </c:tx>
          <c:spPr>
            <a:solidFill>
              <a:srgbClr val="93CDDD"/>
            </a:solidFill>
            <a:ln>
              <a:solidFill>
                <a:srgbClr val="93CDDD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3FF-4F07-9F45-7A0E70480F0A}"/>
              </c:ext>
            </c:extLst>
          </c:dPt>
          <c:dPt>
            <c:idx val="1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3FF-4F07-9F45-7A0E70480F0A}"/>
              </c:ext>
            </c:extLst>
          </c:dPt>
          <c:dPt>
            <c:idx val="2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3FF-4F07-9F45-7A0E70480F0A}"/>
              </c:ext>
            </c:extLst>
          </c:dPt>
          <c:dPt>
            <c:idx val="3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3FF-4F07-9F45-7A0E70480F0A}"/>
              </c:ext>
            </c:extLst>
          </c:dPt>
          <c:dPt>
            <c:idx val="4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3FF-4F07-9F45-7A0E70480F0A}"/>
              </c:ext>
            </c:extLst>
          </c:dPt>
          <c:dPt>
            <c:idx val="5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3FF-4F07-9F45-7A0E70480F0A}"/>
              </c:ext>
            </c:extLst>
          </c:dPt>
          <c:dPt>
            <c:idx val="6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3FF-4F07-9F45-7A0E70480F0A}"/>
              </c:ext>
            </c:extLst>
          </c:dPt>
          <c:dPt>
            <c:idx val="7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3FF-4F07-9F45-7A0E70480F0A}"/>
              </c:ext>
            </c:extLst>
          </c:dPt>
          <c:dPt>
            <c:idx val="8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3FF-4F07-9F45-7A0E70480F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'데이트 폭력 발생 현황(26P)'!$B$6:$C$14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'데이트 폭력 발생 현황(26P)'!$D$6:$D$14</c:f>
              <c:numCache>
                <c:formatCode>_(* #,##0_);_(* \(#,##0\);_(* "-"_);_(@_)</c:formatCode>
                <c:ptCount val="9"/>
                <c:pt idx="0">
                  <c:v>9364</c:v>
                </c:pt>
                <c:pt idx="1">
                  <c:v>14136</c:v>
                </c:pt>
                <c:pt idx="2">
                  <c:v>18671</c:v>
                </c:pt>
                <c:pt idx="3">
                  <c:v>1575</c:v>
                </c:pt>
                <c:pt idx="4">
                  <c:v>3981</c:v>
                </c:pt>
                <c:pt idx="5">
                  <c:v>6063</c:v>
                </c:pt>
                <c:pt idx="6">
                  <c:v>461</c:v>
                </c:pt>
                <c:pt idx="7">
                  <c:v>766</c:v>
                </c:pt>
                <c:pt idx="8">
                  <c:v>761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33FF-4F07-9F45-7A0E70480F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5674024"/>
        <c:axId val="635666152"/>
      </c:barChart>
      <c:catAx>
        <c:axId val="635674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35666152"/>
        <c:crosses val="autoZero"/>
        <c:auto val="1"/>
        <c:lblAlgn val="ctr"/>
        <c:lblOffset val="100"/>
        <c:noMultiLvlLbl val="0"/>
      </c:catAx>
      <c:valAx>
        <c:axId val="635666152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35674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'성매매 단속건수 및 검거인원(28P)'!$D$5</c:f>
              <c:strCache>
                <c:ptCount val="1"/>
                <c:pt idx="0">
                  <c:v>발생건수</c:v>
                </c:pt>
              </c:strCache>
            </c:strRef>
          </c:tx>
          <c:spPr>
            <a:solidFill>
              <a:srgbClr val="C3D69B"/>
            </a:solidFill>
            <a:ln>
              <a:solidFill>
                <a:srgbClr val="C3D69B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'성매매 단속건수 및 검거인원(28P)'!$B$6:$C$14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'성매매 단속건수 및 검거인원(28P)'!$D$6:$D$14</c:f>
              <c:numCache>
                <c:formatCode>_(* #,##0_);_(* \(#,##0\);_(* "-"_);_(@_)</c:formatCode>
                <c:ptCount val="9"/>
                <c:pt idx="0">
                  <c:v>15658</c:v>
                </c:pt>
                <c:pt idx="1">
                  <c:v>10832</c:v>
                </c:pt>
                <c:pt idx="2">
                  <c:v>7035</c:v>
                </c:pt>
                <c:pt idx="3">
                  <c:v>2397</c:v>
                </c:pt>
                <c:pt idx="4">
                  <c:v>1929</c:v>
                </c:pt>
                <c:pt idx="5">
                  <c:v>1516</c:v>
                </c:pt>
                <c:pt idx="6">
                  <c:v>513</c:v>
                </c:pt>
                <c:pt idx="7">
                  <c:v>445</c:v>
                </c:pt>
                <c:pt idx="8">
                  <c:v>305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19-4302-812B-284E0FFFDB2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62037248"/>
        <c:axId val="36204052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'성매매 단속건수 및 검거인원(28P)'!$C$5</c15:sqref>
                        </c15:formulaRef>
                      </c:ext>
                    </c:extLst>
                    <c:strCache>
                      <c:ptCount val="1"/>
                      <c:pt idx="0">
                        <c:v>연도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'성매매 단속건수 및 검거인원(28P)'!$B$6:$C$14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'성매매 단속건수 및 검거인원(28P)'!$C$6:$C$14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2016</c:v>
                      </c:pt>
                      <c:pt idx="1">
                        <c:v>2017</c:v>
                      </c:pt>
                      <c:pt idx="2">
                        <c:v>2018</c:v>
                      </c:pt>
                      <c:pt idx="3">
                        <c:v>2016</c:v>
                      </c:pt>
                      <c:pt idx="4">
                        <c:v>2017</c:v>
                      </c:pt>
                      <c:pt idx="5">
                        <c:v>2018</c:v>
                      </c:pt>
                      <c:pt idx="6">
                        <c:v>2016</c:v>
                      </c:pt>
                      <c:pt idx="7">
                        <c:v>2017</c:v>
                      </c:pt>
                      <c:pt idx="8">
                        <c:v>2018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9-1919-4302-812B-284E0FFFDB2C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2"/>
          <c:order val="2"/>
          <c:tx>
            <c:strRef>
              <c:f>'성매매 단속건수 및 검거인원(28P)'!$E$5</c:f>
              <c:strCache>
                <c:ptCount val="1"/>
                <c:pt idx="0">
                  <c:v>검거인원</c:v>
                </c:pt>
              </c:strCache>
            </c:strRef>
          </c:tx>
          <c:spPr>
            <a:ln w="28575" cap="rnd">
              <a:solidFill>
                <a:srgbClr val="F79646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F79646"/>
              </a:solidFill>
              <a:ln w="9525">
                <a:solidFill>
                  <a:srgbClr val="F79646"/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rgbClr val="F79646"/>
                </a:solidFill>
                <a:ln w="9525">
                  <a:noFill/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1919-4302-812B-284E0FFFDB2C}"/>
              </c:ext>
            </c:extLst>
          </c:dPt>
          <c:dPt>
            <c:idx val="6"/>
            <c:marker>
              <c:symbol val="circle"/>
              <c:size val="5"/>
              <c:spPr>
                <a:solidFill>
                  <a:srgbClr val="F79646"/>
                </a:solidFill>
                <a:ln w="9525">
                  <a:noFill/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1919-4302-812B-284E0FFFDB2C}"/>
              </c:ext>
            </c:extLst>
          </c:dPt>
          <c:dLbls>
            <c:dLbl>
              <c:idx val="4"/>
              <c:layout>
                <c:manualLayout>
                  <c:x val="-5.1313492510417842E-2"/>
                  <c:y val="-7.789216175659120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919-4302-812B-284E0FFFDB2C}"/>
                </c:ext>
              </c:extLst>
            </c:dLbl>
            <c:dLbl>
              <c:idx val="5"/>
              <c:layout>
                <c:manualLayout>
                  <c:x val="-5.8976034946020307E-2"/>
                  <c:y val="-8.280649372861596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919-4302-812B-284E0FFFDB2C}"/>
                </c:ext>
              </c:extLst>
            </c:dLbl>
            <c:dLbl>
              <c:idx val="6"/>
              <c:layout>
                <c:manualLayout>
                  <c:x val="-5.8976034946020307E-2"/>
                  <c:y val="-0.1024638216167146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919-4302-812B-284E0FFFDB2C}"/>
                </c:ext>
              </c:extLst>
            </c:dLbl>
            <c:dLbl>
              <c:idx val="7"/>
              <c:layout>
                <c:manualLayout>
                  <c:x val="-5.6421854134152814E-2"/>
                  <c:y val="-0.1122924855607639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919-4302-812B-284E0FFFDB2C}"/>
                </c:ext>
              </c:extLst>
            </c:dLbl>
            <c:dLbl>
              <c:idx val="8"/>
              <c:layout>
                <c:manualLayout>
                  <c:x val="-4.7022468746480459E-2"/>
                  <c:y val="-0.1122924855607639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919-4302-812B-284E0FFFDB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B45608"/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'성매매 단속건수 및 검거인원(28P)'!$E$6:$E$14</c:f>
              <c:numCache>
                <c:formatCode>_(* #,##0_);_(* \(#,##0\);_(* "-"_);_(@_)</c:formatCode>
                <c:ptCount val="9"/>
                <c:pt idx="0">
                  <c:v>42892</c:v>
                </c:pt>
                <c:pt idx="1">
                  <c:v>22852</c:v>
                </c:pt>
                <c:pt idx="2">
                  <c:v>16091</c:v>
                </c:pt>
                <c:pt idx="3">
                  <c:v>7598</c:v>
                </c:pt>
                <c:pt idx="4">
                  <c:v>4028</c:v>
                </c:pt>
                <c:pt idx="5">
                  <c:v>3175</c:v>
                </c:pt>
                <c:pt idx="6">
                  <c:v>1689</c:v>
                </c:pt>
                <c:pt idx="7">
                  <c:v>1033</c:v>
                </c:pt>
                <c:pt idx="8">
                  <c:v>795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1919-4302-812B-284E0FFFDB2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38304776"/>
        <c:axId val="638306088"/>
      </c:lineChart>
      <c:catAx>
        <c:axId val="362037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362040528"/>
        <c:crosses val="autoZero"/>
        <c:auto val="1"/>
        <c:lblAlgn val="ctr"/>
        <c:lblOffset val="100"/>
        <c:noMultiLvlLbl val="0"/>
      </c:catAx>
      <c:valAx>
        <c:axId val="362040528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362037248"/>
        <c:crosses val="autoZero"/>
        <c:crossBetween val="between"/>
      </c:valAx>
      <c:valAx>
        <c:axId val="638306088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38304776"/>
        <c:crosses val="max"/>
        <c:crossBetween val="between"/>
      </c:valAx>
      <c:catAx>
        <c:axId val="638304776"/>
        <c:scaling>
          <c:orientation val="minMax"/>
        </c:scaling>
        <c:delete val="1"/>
        <c:axPos val="b"/>
        <c:majorTickMark val="out"/>
        <c:minorTickMark val="none"/>
        <c:tickLblPos val="nextTo"/>
        <c:crossAx val="6383060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12680267494647"/>
          <c:y val="9.7223097774695816E-2"/>
          <c:w val="0.70318106384239776"/>
          <c:h val="0.6220744566137022"/>
        </c:manualLayout>
      </c:layout>
      <c:barChart>
        <c:barDir val="col"/>
        <c:grouping val="clustered"/>
        <c:varyColors val="0"/>
        <c:ser>
          <c:idx val="3"/>
          <c:order val="3"/>
          <c:tx>
            <c:strRef>
              <c:f>'불법촬영 유포 등 단속현황(29P)'!$E$5</c:f>
              <c:strCache>
                <c:ptCount val="1"/>
                <c:pt idx="0">
                  <c:v>검거건수</c:v>
                </c:pt>
              </c:strCache>
            </c:strRef>
          </c:tx>
          <c:spPr>
            <a:solidFill>
              <a:srgbClr val="93CDDD"/>
            </a:solidFill>
            <a:ln>
              <a:solidFill>
                <a:srgbClr val="93CDDD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770-4AD6-92FD-3E2B1CBF1FF8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BB35-414A-94E0-D8DBFFAD40F6}"/>
              </c:ext>
            </c:extLst>
          </c:dPt>
          <c:dPt>
            <c:idx val="2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B770-4AD6-92FD-3E2B1CBF1FF8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B35-414A-94E0-D8DBFFAD40F6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770-4AD6-92FD-3E2B1CBF1FF8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BB35-414A-94E0-D8DBFFAD40F6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B35-414A-94E0-D8DBFFAD40F6}"/>
              </c:ext>
            </c:extLst>
          </c:dPt>
          <c:dLbls>
            <c:dLbl>
              <c:idx val="5"/>
              <c:layout>
                <c:manualLayout>
                  <c:x val="-5.6726310052749894E-17"/>
                  <c:y val="9.866720637564407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658-4AAB-B202-1CAE469193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'불법촬영 유포 등 단속현황(29P)'!$C$6:$D$14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  <c:extLst/>
            </c:multiLvlStrRef>
          </c:cat>
          <c:val>
            <c:numRef>
              <c:f>'불법촬영 유포 등 단속현황(29P)'!$E$6:$E$14</c:f>
              <c:numCache>
                <c:formatCode>_(* #,##0_);_(* \(#,##0\);_(* "-"_);_(@_)</c:formatCode>
                <c:ptCount val="9"/>
                <c:pt idx="0">
                  <c:v>4904</c:v>
                </c:pt>
                <c:pt idx="1">
                  <c:v>6220</c:v>
                </c:pt>
                <c:pt idx="2">
                  <c:v>5613</c:v>
                </c:pt>
                <c:pt idx="3">
                  <c:v>914</c:v>
                </c:pt>
                <c:pt idx="4">
                  <c:v>980</c:v>
                </c:pt>
                <c:pt idx="5">
                  <c:v>1051</c:v>
                </c:pt>
                <c:pt idx="6">
                  <c:v>205</c:v>
                </c:pt>
                <c:pt idx="7">
                  <c:v>217</c:v>
                </c:pt>
                <c:pt idx="8">
                  <c:v>240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B770-4AD6-92FD-3E2B1CBF1FF8}"/>
            </c:ext>
          </c:extLst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630110896"/>
        <c:axId val="63011220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'불법촬영 유포 등 단속현황(29P)'!$B$5</c15:sqref>
                        </c15:formulaRef>
                      </c:ext>
                    </c:extLst>
                    <c:strCache>
                      <c:ptCount val="1"/>
                      <c:pt idx="0">
                        <c:v>구분 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inBase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'불법촬영 유포 등 단속현황(29P)'!$C$6:$D$14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'불법촬영 유포 등 단속현황(29P)'!$B$6:$B$14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6-B770-4AD6-92FD-3E2B1CBF1FF8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단속현황(29P)'!$C$5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inBase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단속현황(29P)'!$C$6:$D$14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단속현황(29P)'!$C$6:$C$14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0</c:v>
                      </c:pt>
                      <c:pt idx="3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B770-4AD6-92FD-3E2B1CBF1FF8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단속현황(29P)'!$D$5</c15:sqref>
                        </c15:formulaRef>
                      </c:ext>
                    </c:extLst>
                    <c:strCache>
                      <c:ptCount val="1"/>
                      <c:pt idx="0">
                        <c:v>연도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inBase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단속현황(29P)'!$C$6:$D$14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단속현황(29P)'!$D$6:$D$14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2016</c:v>
                      </c:pt>
                      <c:pt idx="1">
                        <c:v>2017</c:v>
                      </c:pt>
                      <c:pt idx="2">
                        <c:v>2018</c:v>
                      </c:pt>
                      <c:pt idx="3">
                        <c:v>2016</c:v>
                      </c:pt>
                      <c:pt idx="4">
                        <c:v>2017</c:v>
                      </c:pt>
                      <c:pt idx="5">
                        <c:v>2018</c:v>
                      </c:pt>
                      <c:pt idx="6">
                        <c:v>2016</c:v>
                      </c:pt>
                      <c:pt idx="7">
                        <c:v>2017</c:v>
                      </c:pt>
                      <c:pt idx="8">
                        <c:v>2018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B770-4AD6-92FD-3E2B1CBF1FF8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4"/>
          <c:order val="4"/>
          <c:tx>
            <c:strRef>
              <c:f>'불법촬영 유포 등 단속현황(29P)'!$F$5</c:f>
              <c:strCache>
                <c:ptCount val="1"/>
                <c:pt idx="0">
                  <c:v>검거인원</c:v>
                </c:pt>
              </c:strCache>
            </c:strRef>
          </c:tx>
          <c:spPr>
            <a:ln w="28575" cap="rnd">
              <a:solidFill>
                <a:srgbClr val="F79646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F79646"/>
              </a:solidFill>
              <a:ln w="9525">
                <a:solidFill>
                  <a:srgbClr val="F79646"/>
                </a:solidFill>
              </a:ln>
              <a:effectLst/>
            </c:spPr>
          </c:marker>
          <c:dPt>
            <c:idx val="2"/>
            <c:marker>
              <c:symbol val="circle"/>
              <c:size val="5"/>
              <c:spPr>
                <a:solidFill>
                  <a:srgbClr val="F79646"/>
                </a:solidFill>
                <a:ln w="9525">
                  <a:solidFill>
                    <a:srgbClr val="F79646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rgbClr val="F79646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B770-4AD6-92FD-3E2B1CBF1FF8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rgbClr val="F79646"/>
                </a:solidFill>
                <a:ln w="9525">
                  <a:solidFill>
                    <a:srgbClr val="F79646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A-C658-4AAB-B202-1CAE469193F1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rgbClr val="F79646"/>
                </a:solidFill>
                <a:ln w="9525">
                  <a:solidFill>
                    <a:srgbClr val="F79646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rgbClr val="F79646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B770-4AD6-92FD-3E2B1CBF1FF8}"/>
              </c:ext>
            </c:extLst>
          </c:dPt>
          <c:dPt>
            <c:idx val="6"/>
            <c:marker>
              <c:symbol val="circle"/>
              <c:size val="5"/>
              <c:spPr>
                <a:solidFill>
                  <a:srgbClr val="F79646"/>
                </a:solidFill>
                <a:ln w="9525">
                  <a:solidFill>
                    <a:srgbClr val="F79646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C-C658-4AAB-B202-1CAE469193F1}"/>
              </c:ext>
            </c:extLst>
          </c:dPt>
          <c:dLbls>
            <c:dLbl>
              <c:idx val="0"/>
              <c:layout>
                <c:manualLayout>
                  <c:x val="-7.9224871700415367E-2"/>
                  <c:y val="-0.1369414758607418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770-4AD6-92FD-3E2B1CBF1FF8}"/>
                </c:ext>
              </c:extLst>
            </c:dLbl>
            <c:dLbl>
              <c:idx val="1"/>
              <c:layout>
                <c:manualLayout>
                  <c:x val="-7.3336149784526863E-2"/>
                  <c:y val="-0.1212901920058925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770-4AD6-92FD-3E2B1CBF1FF8}"/>
                </c:ext>
              </c:extLst>
            </c:dLbl>
            <c:dLbl>
              <c:idx val="4"/>
              <c:layout>
                <c:manualLayout>
                  <c:x val="-5.3869989104524452E-2"/>
                  <c:y val="-8.34841587673400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770-4AD6-92FD-3E2B1CBF1FF8}"/>
                </c:ext>
              </c:extLst>
            </c:dLbl>
            <c:dLbl>
              <c:idx val="6"/>
              <c:layout>
                <c:manualLayout>
                  <c:x val="-5.3869989104524563E-2"/>
                  <c:y val="-8.34841587673400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658-4AAB-B202-1CAE469193F1}"/>
                </c:ext>
              </c:extLst>
            </c:dLbl>
            <c:dLbl>
              <c:idx val="7"/>
              <c:layout>
                <c:manualLayout>
                  <c:x val="-5.3869989104524452E-2"/>
                  <c:y val="-8.875129812174649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7050-45B4-93C1-77CC3480A6E3}"/>
                </c:ext>
              </c:extLst>
            </c:dLbl>
            <c:dLbl>
              <c:idx val="8"/>
              <c:layout>
                <c:manualLayout>
                  <c:x val="-5.3869989104524452E-2"/>
                  <c:y val="-9.928557683055902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7050-45B4-93C1-77CC3480A6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6">
                        <a:lumMod val="75000"/>
                      </a:schemeClr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6"/>
              <c:pt idx="0">
                <c:v>1</c:v>
              </c:pt>
              <c:pt idx="1">
                <c:v>3</c:v>
              </c:pt>
              <c:pt idx="2">
                <c:v>4</c:v>
              </c:pt>
              <c:pt idx="3">
                <c:v>6</c:v>
              </c:pt>
              <c:pt idx="4">
                <c:v>7</c:v>
              </c:pt>
              <c:pt idx="5">
                <c:v>9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'불법촬영 유포 등 단속현황(29P)'!$F$6:$F$14</c:f>
              <c:numCache>
                <c:formatCode>_(* #,##0_);_(* \(#,##0\);_(* "-"_);_(@_)</c:formatCode>
                <c:ptCount val="9"/>
                <c:pt idx="0">
                  <c:v>4499</c:v>
                </c:pt>
                <c:pt idx="1">
                  <c:v>5437</c:v>
                </c:pt>
                <c:pt idx="2">
                  <c:v>5497</c:v>
                </c:pt>
                <c:pt idx="3">
                  <c:v>830</c:v>
                </c:pt>
                <c:pt idx="4">
                  <c:v>952</c:v>
                </c:pt>
                <c:pt idx="5">
                  <c:v>1044</c:v>
                </c:pt>
                <c:pt idx="6">
                  <c:v>216</c:v>
                </c:pt>
                <c:pt idx="7">
                  <c:v>269</c:v>
                </c:pt>
                <c:pt idx="8">
                  <c:v>275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5-B770-4AD6-92FD-3E2B1CBF1FF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16031944"/>
        <c:axId val="616028008"/>
      </c:lineChart>
      <c:catAx>
        <c:axId val="630110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30112208"/>
        <c:crosses val="autoZero"/>
        <c:auto val="1"/>
        <c:lblAlgn val="ctr"/>
        <c:lblOffset val="100"/>
        <c:noMultiLvlLbl val="0"/>
      </c:catAx>
      <c:valAx>
        <c:axId val="630112208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30110896"/>
        <c:crosses val="autoZero"/>
        <c:crossBetween val="between"/>
      </c:valAx>
      <c:valAx>
        <c:axId val="616028008"/>
        <c:scaling>
          <c:orientation val="minMax"/>
          <c:max val="7000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16031944"/>
        <c:crosses val="max"/>
        <c:crossBetween val="between"/>
      </c:valAx>
      <c:catAx>
        <c:axId val="6160319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160280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078959858999139"/>
          <c:y val="0.91619981287139551"/>
          <c:w val="0.49182540861272644"/>
          <c:h val="7.85330477741981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3"/>
          <c:order val="3"/>
          <c:tx>
            <c:strRef>
              <c:f>'불법촬영 유포 등 단속현황(29P)'!$E$25</c:f>
              <c:strCache>
                <c:ptCount val="1"/>
                <c:pt idx="0">
                  <c:v>검거건수</c:v>
                </c:pt>
              </c:strCache>
            </c:strRef>
          </c:tx>
          <c:spPr>
            <a:solidFill>
              <a:srgbClr val="93CDDD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9D9D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A09-405E-8390-939839CDE94D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7CC4-4132-A161-34FCFE09FC4A}"/>
              </c:ext>
            </c:extLst>
          </c:dPt>
          <c:dPt>
            <c:idx val="3"/>
            <c:invertIfNegative val="0"/>
            <c:bubble3D val="0"/>
            <c:spPr>
              <a:solidFill>
                <a:srgbClr val="D9D9D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6A09-405E-8390-939839CDE94D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CC4-4132-A161-34FCFE09FC4A}"/>
              </c:ext>
            </c:extLst>
          </c:dPt>
          <c:dPt>
            <c:idx val="6"/>
            <c:invertIfNegative val="0"/>
            <c:bubble3D val="0"/>
            <c:spPr>
              <a:solidFill>
                <a:srgbClr val="D9D9D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A09-405E-8390-939839CDE94D}"/>
              </c:ext>
            </c:extLst>
          </c:dPt>
          <c:dLbls>
            <c:dLbl>
              <c:idx val="6"/>
              <c:layout>
                <c:manualLayout>
                  <c:x val="3.1363082673352598E-3"/>
                  <c:y val="4.22640915371321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A09-405E-8390-939839CDE94D}"/>
                </c:ext>
              </c:extLst>
            </c:dLbl>
            <c:dLbl>
              <c:idx val="8"/>
              <c:layout>
                <c:manualLayout>
                  <c:x val="-3.1364096160838213E-3"/>
                  <c:y val="4.706142288996895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A09-405E-8390-939839CDE9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'불법촬영 유포 등 단속현황(29P)'!$C$26:$D$34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'불법촬영 유포 등 단속현황(29P)'!$E$26:$E$34</c:f>
              <c:numCache>
                <c:formatCode>_(* #,##0_);_(* \(#,##0\);_(* "-"_);_(@_)</c:formatCode>
                <c:ptCount val="9"/>
                <c:pt idx="0">
                  <c:v>2058</c:v>
                </c:pt>
                <c:pt idx="1">
                  <c:v>1684</c:v>
                </c:pt>
                <c:pt idx="2">
                  <c:v>2056</c:v>
                </c:pt>
                <c:pt idx="3">
                  <c:v>592</c:v>
                </c:pt>
                <c:pt idx="4">
                  <c:v>599</c:v>
                </c:pt>
                <c:pt idx="5">
                  <c:v>667</c:v>
                </c:pt>
                <c:pt idx="6">
                  <c:v>45</c:v>
                </c:pt>
                <c:pt idx="7">
                  <c:v>20</c:v>
                </c:pt>
                <c:pt idx="8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09-405E-8390-939839CDE94D}"/>
            </c:ext>
          </c:extLst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630110896"/>
        <c:axId val="63011220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'불법촬영 유포 등 단속현황(29P)'!$B$25</c15:sqref>
                        </c15:formulaRef>
                      </c:ext>
                    </c:extLst>
                    <c:strCache>
                      <c:ptCount val="1"/>
                      <c:pt idx="0">
                        <c:v>구분 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inBase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'불법촬영 유포 등 단속현황(29P)'!$C$26:$D$34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'불법촬영 유포 등 단속현황(29P)'!$B$26:$B$34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6-6A09-405E-8390-939839CDE94D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단속현황(29P)'!$C$25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inBase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단속현황(29P)'!$C$26:$D$34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단속현황(29P)'!$C$26:$C$34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0</c:v>
                      </c:pt>
                      <c:pt idx="3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6A09-405E-8390-939839CDE94D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단속현황(29P)'!$D$25</c15:sqref>
                        </c15:formulaRef>
                      </c:ext>
                    </c:extLst>
                    <c:strCache>
                      <c:ptCount val="1"/>
                      <c:pt idx="0">
                        <c:v>연도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inBase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단속현황(29P)'!$C$26:$D$34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단속현황(29P)'!$D$26:$D$34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2016</c:v>
                      </c:pt>
                      <c:pt idx="1">
                        <c:v>2017</c:v>
                      </c:pt>
                      <c:pt idx="2">
                        <c:v>2018</c:v>
                      </c:pt>
                      <c:pt idx="3">
                        <c:v>2016</c:v>
                      </c:pt>
                      <c:pt idx="4">
                        <c:v>2017</c:v>
                      </c:pt>
                      <c:pt idx="5">
                        <c:v>2018</c:v>
                      </c:pt>
                      <c:pt idx="6">
                        <c:v>2016</c:v>
                      </c:pt>
                      <c:pt idx="7">
                        <c:v>2017</c:v>
                      </c:pt>
                      <c:pt idx="8">
                        <c:v>2018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6A09-405E-8390-939839CDE94D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4"/>
          <c:order val="4"/>
          <c:tx>
            <c:strRef>
              <c:f>'불법촬영 유포 등 단속현황(29P)'!$F$25</c:f>
              <c:strCache>
                <c:ptCount val="1"/>
                <c:pt idx="0">
                  <c:v>검거인원</c:v>
                </c:pt>
              </c:strCache>
            </c:strRef>
          </c:tx>
          <c:spPr>
            <a:ln w="28575" cap="rnd">
              <a:solidFill>
                <a:srgbClr val="F79646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F79646"/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rgbClr val="F79646"/>
                </a:solidFill>
                <a:ln w="9525">
                  <a:noFill/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6A09-405E-8390-939839CDE94D}"/>
              </c:ext>
            </c:extLst>
          </c:dPt>
          <c:dPt>
            <c:idx val="6"/>
            <c:marker>
              <c:symbol val="circle"/>
              <c:size val="5"/>
              <c:spPr>
                <a:solidFill>
                  <a:srgbClr val="F79646"/>
                </a:solidFill>
                <a:ln w="9525">
                  <a:noFill/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6A09-405E-8390-939839CDE94D}"/>
              </c:ext>
            </c:extLst>
          </c:dPt>
          <c:dLbls>
            <c:dLbl>
              <c:idx val="6"/>
              <c:layout>
                <c:manualLayout>
                  <c:x val="-4.6753733712127224E-2"/>
                  <c:y val="-8.707720685607699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A09-405E-8390-939839CDE94D}"/>
                </c:ext>
              </c:extLst>
            </c:dLbl>
            <c:dLbl>
              <c:idx val="7"/>
              <c:layout>
                <c:manualLayout>
                  <c:x val="-4.6753733712127224E-2"/>
                  <c:y val="-0.1248001845554605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CC4-4132-A161-34FCFE09FC4A}"/>
                </c:ext>
              </c:extLst>
            </c:dLbl>
            <c:dLbl>
              <c:idx val="8"/>
              <c:layout>
                <c:manualLayout>
                  <c:x val="-5.4831953195676672E-2"/>
                  <c:y val="-9.336436980597424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CC4-4132-A161-34FCFE09FC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E46C0A"/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'불법촬영 유포 등 단속현황(29P)'!$F$26:$F$34</c:f>
              <c:numCache>
                <c:formatCode>_(* #,##0_);_(* \(#,##0\);_(* "-"_);_(@_)</c:formatCode>
                <c:ptCount val="9"/>
                <c:pt idx="0">
                  <c:v>2530</c:v>
                </c:pt>
                <c:pt idx="1">
                  <c:v>2285</c:v>
                </c:pt>
                <c:pt idx="2">
                  <c:v>2940</c:v>
                </c:pt>
                <c:pt idx="3">
                  <c:v>638</c:v>
                </c:pt>
                <c:pt idx="4">
                  <c:v>517</c:v>
                </c:pt>
                <c:pt idx="5">
                  <c:v>686</c:v>
                </c:pt>
                <c:pt idx="6">
                  <c:v>56</c:v>
                </c:pt>
                <c:pt idx="7">
                  <c:v>36</c:v>
                </c:pt>
                <c:pt idx="8">
                  <c:v>150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6A09-405E-8390-939839CDE9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824601848"/>
        <c:axId val="824609064"/>
      </c:lineChart>
      <c:catAx>
        <c:axId val="630110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30112208"/>
        <c:crosses val="autoZero"/>
        <c:auto val="1"/>
        <c:lblAlgn val="ctr"/>
        <c:lblOffset val="100"/>
        <c:noMultiLvlLbl val="0"/>
      </c:catAx>
      <c:valAx>
        <c:axId val="630112208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30110896"/>
        <c:crosses val="autoZero"/>
        <c:crossBetween val="between"/>
      </c:valAx>
      <c:valAx>
        <c:axId val="824609064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824601848"/>
        <c:crosses val="max"/>
        <c:crossBetween val="between"/>
      </c:valAx>
      <c:catAx>
        <c:axId val="824601848"/>
        <c:scaling>
          <c:orientation val="minMax"/>
        </c:scaling>
        <c:delete val="1"/>
        <c:axPos val="b"/>
        <c:majorTickMark val="out"/>
        <c:minorTickMark val="none"/>
        <c:tickLblPos val="nextTo"/>
        <c:crossAx val="82460906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97904796292476"/>
          <c:y val="3.2509283878885811E-2"/>
          <c:w val="0.76486193994318097"/>
          <c:h val="0.64276834819793383"/>
        </c:manualLayout>
      </c:layout>
      <c:barChart>
        <c:barDir val="col"/>
        <c:grouping val="clustered"/>
        <c:varyColors val="0"/>
        <c:ser>
          <c:idx val="3"/>
          <c:order val="3"/>
          <c:tx>
            <c:strRef>
              <c:f>'불법촬영 유포 등 단속현황(29P)'!$E$36</c:f>
              <c:strCache>
                <c:ptCount val="1"/>
                <c:pt idx="0">
                  <c:v>검거건수</c:v>
                </c:pt>
              </c:strCache>
            </c:strRef>
          </c:tx>
          <c:spPr>
            <a:solidFill>
              <a:srgbClr val="93CDDD">
                <a:alpha val="90000"/>
              </a:srgb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9D9D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AEB-413B-B659-3456BB8437E5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  <a:alpha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C9F3-4D13-81AB-3B01E90D7BB3}"/>
              </c:ext>
            </c:extLst>
          </c:dPt>
          <c:dPt>
            <c:idx val="3"/>
            <c:invertIfNegative val="0"/>
            <c:bubble3D val="0"/>
            <c:spPr>
              <a:solidFill>
                <a:srgbClr val="D9D9D9">
                  <a:alpha val="90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AEB-413B-B659-3456BB8437E5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85000"/>
                  <a:alpha val="9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9F3-4D13-81AB-3B01E90D7BB3}"/>
              </c:ext>
            </c:extLst>
          </c:dPt>
          <c:dPt>
            <c:idx val="6"/>
            <c:invertIfNegative val="0"/>
            <c:bubble3D val="0"/>
            <c:spPr>
              <a:solidFill>
                <a:srgbClr val="D9D9D9">
                  <a:alpha val="90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AEB-413B-B659-3456BB8437E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'불법촬영 유포 등 단속현황(29P)'!$C$37:$D$45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'불법촬영 유포 등 단속현황(29P)'!$E$37:$E$45</c:f>
              <c:numCache>
                <c:formatCode>_(* #,##0_);_(* \(#,##0\);_(* "-"_);_(@_)</c:formatCode>
                <c:ptCount val="9"/>
                <c:pt idx="0">
                  <c:v>584</c:v>
                </c:pt>
                <c:pt idx="1">
                  <c:v>234</c:v>
                </c:pt>
                <c:pt idx="2">
                  <c:v>475</c:v>
                </c:pt>
                <c:pt idx="3">
                  <c:v>206</c:v>
                </c:pt>
                <c:pt idx="4">
                  <c:v>26</c:v>
                </c:pt>
                <c:pt idx="5">
                  <c:v>120</c:v>
                </c:pt>
                <c:pt idx="6">
                  <c:v>9</c:v>
                </c:pt>
                <c:pt idx="7">
                  <c:v>5</c:v>
                </c:pt>
                <c:pt idx="8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EB-413B-B659-3456BB8437E5}"/>
            </c:ext>
          </c:extLst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630110896"/>
        <c:axId val="63011220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'불법촬영 유포 등 단속현황(29P)'!$E$36:$F$36</c15:sqref>
                        </c15:formulaRef>
                      </c:ext>
                    </c:extLst>
                    <c:strCache>
                      <c:ptCount val="1"/>
                      <c:pt idx="0">
                        <c:v>검거건수 검거인원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inBase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'불법촬영 유포 등 단속현황(29P)'!$C$37:$D$45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'불법촬영 유포 등 단속현황(29P)'!$B$37:$B$45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5AEB-413B-B659-3456BB8437E5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단속현황(29P)'!$C$36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inBase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단속현황(29P)'!$C$37:$D$45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단속현황(29P)'!$C$37:$C$45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0</c:v>
                      </c:pt>
                      <c:pt idx="3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5AEB-413B-B659-3456BB8437E5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단속현황(29P)'!$D$36</c15:sqref>
                        </c15:formulaRef>
                      </c:ext>
                    </c:extLst>
                    <c:strCache>
                      <c:ptCount val="1"/>
                      <c:pt idx="0">
                        <c:v>연도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inBase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단속현황(29P)'!$C$37:$D$45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'불법촬영 유포 등 단속현황(29P)'!$D$37:$D$45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2016</c:v>
                      </c:pt>
                      <c:pt idx="1">
                        <c:v>2017</c:v>
                      </c:pt>
                      <c:pt idx="2">
                        <c:v>2018</c:v>
                      </c:pt>
                      <c:pt idx="3">
                        <c:v>2016</c:v>
                      </c:pt>
                      <c:pt idx="4">
                        <c:v>2017</c:v>
                      </c:pt>
                      <c:pt idx="5">
                        <c:v>2018</c:v>
                      </c:pt>
                      <c:pt idx="6">
                        <c:v>2016</c:v>
                      </c:pt>
                      <c:pt idx="7">
                        <c:v>2017</c:v>
                      </c:pt>
                      <c:pt idx="8">
                        <c:v>2018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5AEB-413B-B659-3456BB8437E5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4"/>
          <c:order val="4"/>
          <c:tx>
            <c:strRef>
              <c:f>'불법촬영 유포 등 단속현황(29P)'!$F$36</c:f>
              <c:strCache>
                <c:ptCount val="1"/>
                <c:pt idx="0">
                  <c:v>검거인원</c:v>
                </c:pt>
              </c:strCache>
            </c:strRef>
          </c:tx>
          <c:spPr>
            <a:ln w="28575" cap="rnd">
              <a:solidFill>
                <a:srgbClr val="F79646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F79646"/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rgbClr val="F79646"/>
                </a:solidFill>
                <a:ln w="9525">
                  <a:noFill/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5AEB-413B-B659-3456BB8437E5}"/>
              </c:ext>
            </c:extLst>
          </c:dPt>
          <c:dPt>
            <c:idx val="6"/>
            <c:marker>
              <c:symbol val="circle"/>
              <c:size val="5"/>
              <c:spPr>
                <a:solidFill>
                  <a:srgbClr val="F79646"/>
                </a:solidFill>
                <a:ln w="9525">
                  <a:noFill/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5AEB-413B-B659-3456BB8437E5}"/>
              </c:ext>
            </c:extLst>
          </c:dPt>
          <c:dLbls>
            <c:dLbl>
              <c:idx val="1"/>
              <c:layout>
                <c:manualLayout>
                  <c:x val="-5.4831953195676672E-2"/>
                  <c:y val="-0.100438788198124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9F3-4D13-81AB-3B01E90D7BB3}"/>
                </c:ext>
              </c:extLst>
            </c:dLbl>
            <c:dLbl>
              <c:idx val="3"/>
              <c:layout>
                <c:manualLayout>
                  <c:x val="-5.4831953195676672E-2"/>
                  <c:y val="-9.85415332906530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AEB-413B-B659-3456BB8437E5}"/>
                </c:ext>
              </c:extLst>
            </c:dLbl>
            <c:dLbl>
              <c:idx val="4"/>
              <c:layout>
                <c:manualLayout>
                  <c:x val="-4.6753733712127342E-2"/>
                  <c:y val="-0.1321229485129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9F3-4D13-81AB-3B01E90D7BB3}"/>
                </c:ext>
              </c:extLst>
            </c:dLbl>
            <c:dLbl>
              <c:idx val="5"/>
              <c:layout>
                <c:manualLayout>
                  <c:x val="-4.6753733712127224E-2"/>
                  <c:y val="-0.124747009448454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AEB-413B-B659-3456BB8437E5}"/>
                </c:ext>
              </c:extLst>
            </c:dLbl>
            <c:dLbl>
              <c:idx val="6"/>
              <c:layout>
                <c:manualLayout>
                  <c:x val="-3.8675266240259021E-2"/>
                  <c:y val="-0.125028191418232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AEB-413B-B659-3456BB8437E5}"/>
                </c:ext>
              </c:extLst>
            </c:dLbl>
            <c:dLbl>
              <c:idx val="7"/>
              <c:layout>
                <c:manualLayout>
                  <c:x val="-4.6753733712127342E-2"/>
                  <c:y val="-0.1447966126389362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9F3-4D13-81AB-3B01E90D7BB3}"/>
                </c:ext>
              </c:extLst>
            </c:dLbl>
            <c:dLbl>
              <c:idx val="8"/>
              <c:layout>
                <c:manualLayout>
                  <c:x val="-4.6753733712127224E-2"/>
                  <c:y val="-0.1437572723879778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AEB-413B-B659-3456BB8437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E46C0A"/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noFill/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'불법촬영 유포 등 단속현황(29P)'!$F$37:$F$45</c:f>
              <c:numCache>
                <c:formatCode>_(* #,##0_);_(* \(#,##0\);_(* "-"_);_(@_)</c:formatCode>
                <c:ptCount val="9"/>
                <c:pt idx="0">
                  <c:v>779</c:v>
                </c:pt>
                <c:pt idx="1">
                  <c:v>371</c:v>
                </c:pt>
                <c:pt idx="2">
                  <c:v>540</c:v>
                </c:pt>
                <c:pt idx="3">
                  <c:v>323</c:v>
                </c:pt>
                <c:pt idx="4">
                  <c:v>59</c:v>
                </c:pt>
                <c:pt idx="5">
                  <c:v>51</c:v>
                </c:pt>
                <c:pt idx="6">
                  <c:v>8</c:v>
                </c:pt>
                <c:pt idx="7">
                  <c:v>14</c:v>
                </c:pt>
                <c:pt idx="8">
                  <c:v>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AEB-413B-B659-3456BB8437E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16031944"/>
        <c:axId val="616028008"/>
      </c:lineChart>
      <c:catAx>
        <c:axId val="630110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30112208"/>
        <c:crosses val="autoZero"/>
        <c:auto val="1"/>
        <c:lblAlgn val="ctr"/>
        <c:lblOffset val="100"/>
        <c:noMultiLvlLbl val="0"/>
      </c:catAx>
      <c:valAx>
        <c:axId val="630112208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30110896"/>
        <c:crosses val="autoZero"/>
        <c:crossBetween val="between"/>
      </c:valAx>
      <c:valAx>
        <c:axId val="616028008"/>
        <c:scaling>
          <c:orientation val="minMax"/>
          <c:max val="7000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16031944"/>
        <c:crosses val="max"/>
        <c:crossBetween val="between"/>
      </c:valAx>
      <c:catAx>
        <c:axId val="616031944"/>
        <c:scaling>
          <c:orientation val="minMax"/>
        </c:scaling>
        <c:delete val="1"/>
        <c:axPos val="b"/>
        <c:majorTickMark val="out"/>
        <c:minorTickMark val="none"/>
        <c:tickLblPos val="nextTo"/>
        <c:crossAx val="6160280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513274318726493"/>
          <c:y val="0.87640561347136314"/>
          <c:w val="0.46973426563715143"/>
          <c:h val="8.81297132062159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907583902182968E-2"/>
          <c:y val="0.26568223632577365"/>
          <c:w val="0.95293615275752275"/>
          <c:h val="0.6666656335858700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'카메라 등 이용촬영 범죄 면식범 현황(30P)'!$J$4</c:f>
              <c:strCache>
                <c:ptCount val="1"/>
                <c:pt idx="0">
                  <c:v>고용관계</c:v>
                </c:pt>
              </c:strCache>
            </c:strRef>
          </c:tx>
          <c:spPr>
            <a:solidFill>
              <a:srgbClr val="17375E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1057675354487741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5E6-4E9A-8C37-DEDACC132C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현황(30P)'!$J$5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E6-4E9A-8C37-DEDACC132CEC}"/>
            </c:ext>
          </c:extLst>
        </c:ser>
        <c:ser>
          <c:idx val="1"/>
          <c:order val="1"/>
          <c:tx>
            <c:strRef>
              <c:f>'카메라 등 이용촬영 범죄 면식범 현황(30P)'!$K$4</c:f>
              <c:strCache>
                <c:ptCount val="1"/>
                <c:pt idx="0">
                  <c:v>직장동료</c:v>
                </c:pt>
              </c:strCache>
            </c:strRef>
          </c:tx>
          <c:spPr>
            <a:solidFill>
              <a:srgbClr val="F1646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1057675354487727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5E6-4E9A-8C37-DEDACC132C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현황(30P)'!$K$5</c:f>
              <c:numCache>
                <c:formatCode>General</c:formatCode>
                <c:ptCount val="1"/>
                <c:pt idx="0">
                  <c:v>11.7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E6-4E9A-8C37-DEDACC132CEC}"/>
            </c:ext>
          </c:extLst>
        </c:ser>
        <c:ser>
          <c:idx val="2"/>
          <c:order val="2"/>
          <c:tx>
            <c:strRef>
              <c:f>'카메라 등 이용촬영 범죄 면식범 현황(30P)'!$L$4</c:f>
              <c:strCache>
                <c:ptCount val="1"/>
                <c:pt idx="0">
                  <c:v>친구</c:v>
                </c:pt>
              </c:strCache>
            </c:strRef>
          </c:tx>
          <c:spPr>
            <a:solidFill>
              <a:srgbClr val="9BBB5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현황(30P)'!$L$5</c:f>
              <c:numCache>
                <c:formatCode>General</c:formatCode>
                <c:ptCount val="1"/>
                <c:pt idx="0">
                  <c:v>17.899999999999999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E6-4E9A-8C37-DEDACC132CEC}"/>
            </c:ext>
          </c:extLst>
        </c:ser>
        <c:ser>
          <c:idx val="3"/>
          <c:order val="3"/>
          <c:tx>
            <c:strRef>
              <c:f>'카메라 등 이용촬영 범죄 면식범 현황(30P)'!$M$4</c:f>
              <c:strCache>
                <c:ptCount val="1"/>
                <c:pt idx="0">
                  <c:v>애인</c:v>
                </c:pt>
              </c:strCache>
            </c:strRef>
          </c:tx>
          <c:spPr>
            <a:solidFill>
              <a:srgbClr val="9BBB59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064A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65E6-4E9A-8C37-DEDACC132CE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현황(30P)'!$M$5</c:f>
              <c:numCache>
                <c:formatCode>General</c:formatCode>
                <c:ptCount val="1"/>
                <c:pt idx="0">
                  <c:v>44.7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E6-4E9A-8C37-DEDACC132CEC}"/>
            </c:ext>
          </c:extLst>
        </c:ser>
        <c:ser>
          <c:idx val="4"/>
          <c:order val="4"/>
          <c:tx>
            <c:strRef>
              <c:f>'카메라 등 이용촬영 범죄 면식범 현황(30P)'!$N$4</c:f>
              <c:strCache>
                <c:ptCount val="1"/>
                <c:pt idx="0">
                  <c:v>동거친족</c:v>
                </c:pt>
              </c:strCache>
            </c:strRef>
          </c:tx>
          <c:spPr>
            <a:solidFill>
              <a:srgbClr val="4BACC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115934066651661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5E6-4E9A-8C37-DEDACC132C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현황(30P)'!$N$5</c:f>
              <c:numCache>
                <c:formatCode>General</c:formatCode>
                <c:ptCount val="1"/>
                <c:pt idx="0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5E6-4E9A-8C37-DEDACC132CEC}"/>
            </c:ext>
          </c:extLst>
        </c:ser>
        <c:ser>
          <c:idx val="5"/>
          <c:order val="5"/>
          <c:tx>
            <c:strRef>
              <c:f>'카메라 등 이용촬영 범죄 면식범 현황(30P)'!$O$4</c:f>
              <c:strCache>
                <c:ptCount val="1"/>
                <c:pt idx="0">
                  <c:v>기타친족</c:v>
                </c:pt>
              </c:strCache>
            </c:strRef>
          </c:tx>
          <c:spPr>
            <a:solidFill>
              <a:srgbClr val="F7964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현황(30P)'!$O$5</c:f>
              <c:numCache>
                <c:formatCode>General</c:formatCode>
                <c:ptCount val="1"/>
                <c:pt idx="0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5E6-4E9A-8C37-DEDACC132CEC}"/>
            </c:ext>
          </c:extLst>
        </c:ser>
        <c:ser>
          <c:idx val="6"/>
          <c:order val="6"/>
          <c:tx>
            <c:strRef>
              <c:f>'카메라 등 이용촬영 범죄 면식범 현황(30P)'!$P$4</c:f>
              <c:strCache>
                <c:ptCount val="1"/>
                <c:pt idx="0">
                  <c:v>이웃</c:v>
                </c:pt>
              </c:strCache>
            </c:strRef>
          </c:tx>
          <c:spPr>
            <a:solidFill>
              <a:srgbClr val="FFE38B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6586513031731611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5E6-4E9A-8C37-DEDACC132C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현황(30P)'!$P$5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5E6-4E9A-8C37-DEDACC132CEC}"/>
            </c:ext>
          </c:extLst>
        </c:ser>
        <c:ser>
          <c:idx val="7"/>
          <c:order val="7"/>
          <c:tx>
            <c:strRef>
              <c:f>'카메라 등 이용촬영 범죄 면식범 현황(30P)'!$Q$4</c:f>
              <c:strCache>
                <c:ptCount val="1"/>
                <c:pt idx="0">
                  <c:v>지인 등</c:v>
                </c:pt>
              </c:strCache>
            </c:strRef>
          </c:tx>
          <c:spPr>
            <a:solidFill>
              <a:srgbClr val="D5E1E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현황(30P)'!$Q$5</c:f>
              <c:numCache>
                <c:formatCode>General</c:formatCode>
                <c:ptCount val="1"/>
                <c:pt idx="0">
                  <c:v>16.7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5E6-4E9A-8C37-DEDACC132CE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67079920"/>
        <c:axId val="467079592"/>
      </c:barChart>
      <c:catAx>
        <c:axId val="4670799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7079592"/>
        <c:crosses val="autoZero"/>
        <c:auto val="1"/>
        <c:lblAlgn val="ctr"/>
        <c:lblOffset val="100"/>
        <c:noMultiLvlLbl val="0"/>
      </c:catAx>
      <c:valAx>
        <c:axId val="46707959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67079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4482322690988049E-2"/>
          <c:y val="0.18116201745728039"/>
          <c:w val="0.77416487066933304"/>
          <c:h val="0.148430543187889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99512576204055E-3"/>
          <c:y val="0.23146355132521995"/>
          <c:w val="0.96640584908555138"/>
          <c:h val="0.5047506657180740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'카메라 등 이용촬영 범죄 면식범 현황(30P)'!$J$15</c:f>
              <c:strCache>
                <c:ptCount val="1"/>
                <c:pt idx="0">
                  <c:v>아파트, 주택</c:v>
                </c:pt>
              </c:strCache>
            </c:strRef>
          </c:tx>
          <c:spPr>
            <a:solidFill>
              <a:srgbClr val="17375E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현황(30P)'!$J$16</c:f>
              <c:numCache>
                <c:formatCode>General</c:formatCode>
                <c:ptCount val="1"/>
                <c:pt idx="0">
                  <c:v>13.5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6C-4165-BD3D-6E32D928E9EA}"/>
            </c:ext>
          </c:extLst>
        </c:ser>
        <c:ser>
          <c:idx val="1"/>
          <c:order val="1"/>
          <c:tx>
            <c:strRef>
              <c:f>'카메라 등 이용촬영 범죄 면식범 현황(30P)'!$K$15</c:f>
              <c:strCache>
                <c:ptCount val="1"/>
                <c:pt idx="0">
                  <c:v>노상</c:v>
                </c:pt>
              </c:strCache>
            </c:strRef>
          </c:tx>
          <c:spPr>
            <a:solidFill>
              <a:srgbClr val="F1646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현황(30P)'!$K$16</c:f>
              <c:numCache>
                <c:formatCode>General</c:formatCode>
                <c:ptCount val="1"/>
                <c:pt idx="0">
                  <c:v>9.6999999999999993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6C-4165-BD3D-6E32D928E9EA}"/>
            </c:ext>
          </c:extLst>
        </c:ser>
        <c:ser>
          <c:idx val="2"/>
          <c:order val="2"/>
          <c:tx>
            <c:strRef>
              <c:f>'카메라 등 이용촬영 범죄 면식범 현황(30P)'!$L$15</c:f>
              <c:strCache>
                <c:ptCount val="1"/>
                <c:pt idx="0">
                  <c:v>상점, 노점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현황(30P)'!$L$16</c:f>
              <c:numCache>
                <c:formatCode>General</c:formatCode>
                <c:ptCount val="1"/>
                <c:pt idx="0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6C-4165-BD3D-6E32D928E9EA}"/>
            </c:ext>
          </c:extLst>
        </c:ser>
        <c:ser>
          <c:idx val="3"/>
          <c:order val="3"/>
          <c:tx>
            <c:strRef>
              <c:f>'카메라 등 이용촬영 범죄 면식범 현황(30P)'!$M$15</c:f>
              <c:strCache>
                <c:ptCount val="1"/>
                <c:pt idx="0">
                  <c:v>역 대합실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현황(30P)'!$M$16</c:f>
              <c:numCache>
                <c:formatCode>General</c:formatCode>
                <c:ptCount val="1"/>
                <c:pt idx="0">
                  <c:v>12.8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36C-4165-BD3D-6E32D928E9EA}"/>
            </c:ext>
          </c:extLst>
        </c:ser>
        <c:ser>
          <c:idx val="4"/>
          <c:order val="4"/>
          <c:tx>
            <c:strRef>
              <c:f>'카메라 등 이용촬영 범죄 면식범 현황(30P)'!$N$15</c:f>
              <c:strCache>
                <c:ptCount val="1"/>
                <c:pt idx="0">
                  <c:v>지하철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현황(30P)'!$N$16</c:f>
              <c:numCache>
                <c:formatCode>General</c:formatCode>
                <c:ptCount val="1"/>
                <c:pt idx="0">
                  <c:v>11.3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36C-4165-BD3D-6E32D928E9EA}"/>
            </c:ext>
          </c:extLst>
        </c:ser>
        <c:ser>
          <c:idx val="5"/>
          <c:order val="5"/>
          <c:tx>
            <c:strRef>
              <c:f>'카메라 등 이용촬영 범죄 면식범 현황(30P)'!$O$15</c:f>
              <c:strCache>
                <c:ptCount val="1"/>
                <c:pt idx="0">
                  <c:v>기타교통수단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현황(30P)'!$O$16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36C-4165-BD3D-6E32D928E9EA}"/>
            </c:ext>
          </c:extLst>
        </c:ser>
        <c:ser>
          <c:idx val="6"/>
          <c:order val="6"/>
          <c:tx>
            <c:strRef>
              <c:f>'카메라 등 이용촬영 범죄 면식범 현황(30P)'!$P$15</c:f>
              <c:strCache>
                <c:ptCount val="1"/>
                <c:pt idx="0">
                  <c:v>기타</c:v>
                </c:pt>
              </c:strCache>
            </c:strRef>
          </c:tx>
          <c:spPr>
            <a:solidFill>
              <a:srgbClr val="FFE38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'카메라 등 이용촬영 범죄 면식범 현황(30P)'!$P$16</c:f>
              <c:numCache>
                <c:formatCode>General</c:formatCode>
                <c:ptCount val="1"/>
                <c:pt idx="0">
                  <c:v>44.7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36C-4165-BD3D-6E32D928E9E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91510744"/>
        <c:axId val="391513368"/>
      </c:barChart>
      <c:catAx>
        <c:axId val="3915107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91513368"/>
        <c:crosses val="autoZero"/>
        <c:auto val="1"/>
        <c:lblAlgn val="ctr"/>
        <c:lblOffset val="100"/>
        <c:noMultiLvlLbl val="0"/>
      </c:catAx>
      <c:valAx>
        <c:axId val="39151336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391510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8643201901728736E-3"/>
          <c:y val="0.13858261771216895"/>
          <c:w val="0.96377981811544744"/>
          <c:h val="0.139979360434737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00557126007917"/>
          <c:y val="4.6558996847919254E-2"/>
          <c:w val="0.82675707623635886"/>
          <c:h val="0.7569154774570136"/>
        </c:manualLayout>
      </c:layout>
      <c:areaChart>
        <c:grouping val="stacked"/>
        <c:varyColors val="0"/>
        <c:ser>
          <c:idx val="0"/>
          <c:order val="0"/>
          <c:tx>
            <c:strRef>
              <c:f>'카메라 등 이용촬영 범죄 면식범 현황(30P)'!$C$4</c:f>
              <c:strCache>
                <c:ptCount val="1"/>
                <c:pt idx="0">
                  <c:v>비면식범</c:v>
                </c:pt>
              </c:strCache>
            </c:strRef>
          </c:tx>
          <c:spPr>
            <a:solidFill>
              <a:srgbClr val="F2F2F2"/>
            </a:solidFill>
            <a:ln>
              <a:noFill/>
            </a:ln>
            <a:effectLst/>
          </c:spPr>
          <c:cat>
            <c:numRef>
              <c:f>'카메라 등 이용촬영 범죄 면식범 현황(30P)'!$B$5:$B$9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'카메라 등 이용촬영 범죄 면식범 현황(30P)'!$C$5:$C$9</c:f>
              <c:numCache>
                <c:formatCode>_(* #,##0_);_(* \(#,##0\);_(* "-"_);_(@_)</c:formatCode>
                <c:ptCount val="5"/>
                <c:pt idx="0">
                  <c:v>2494</c:v>
                </c:pt>
                <c:pt idx="1">
                  <c:v>2514</c:v>
                </c:pt>
                <c:pt idx="2">
                  <c:v>3420</c:v>
                </c:pt>
                <c:pt idx="3">
                  <c:v>3725</c:v>
                </c:pt>
                <c:pt idx="4">
                  <c:v>4498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73-46E7-B7F9-AE29AEE10529}"/>
            </c:ext>
          </c:extLst>
        </c:ser>
        <c:ser>
          <c:idx val="1"/>
          <c:order val="1"/>
          <c:tx>
            <c:strRef>
              <c:f>'카메라 등 이용촬영 범죄 면식범 현황(30P)'!$D$4</c:f>
              <c:strCache>
                <c:ptCount val="1"/>
                <c:pt idx="0">
                  <c:v>면식범</c:v>
                </c:pt>
              </c:strCache>
            </c:strRef>
          </c:tx>
          <c:spPr>
            <a:solidFill>
              <a:srgbClr val="17375E"/>
            </a:solidFill>
            <a:ln>
              <a:noFill/>
            </a:ln>
            <a:effectLst/>
          </c:spPr>
          <c:cat>
            <c:numRef>
              <c:f>'카메라 등 이용촬영 범죄 면식범 현황(30P)'!$B$5:$B$9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'카메라 등 이용촬영 범죄 면식범 현황(30P)'!$D$5:$D$9</c:f>
              <c:numCache>
                <c:formatCode>_(* #,##0_);_(* \(#,##0\);_(* "-"_);_(@_)</c:formatCode>
                <c:ptCount val="5"/>
                <c:pt idx="0">
                  <c:v>338</c:v>
                </c:pt>
                <c:pt idx="1">
                  <c:v>391</c:v>
                </c:pt>
                <c:pt idx="2">
                  <c:v>541</c:v>
                </c:pt>
                <c:pt idx="3">
                  <c:v>774</c:v>
                </c:pt>
                <c:pt idx="4">
                  <c:v>939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73-46E7-B7F9-AE29AEE105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614984"/>
        <c:axId val="387612032"/>
      </c:areaChart>
      <c:catAx>
        <c:axId val="387614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387612032"/>
        <c:crosses val="autoZero"/>
        <c:auto val="1"/>
        <c:lblAlgn val="ctr"/>
        <c:lblOffset val="100"/>
        <c:noMultiLvlLbl val="0"/>
      </c:catAx>
      <c:valAx>
        <c:axId val="387612032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387614984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35299616420935592"/>
          <c:y val="0.9265638016167389"/>
          <c:w val="0.30120463151106125"/>
          <c:h val="7.34361983832611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689199383479764E-2"/>
          <c:y val="0.17592836907010331"/>
          <c:w val="0.90488807962107221"/>
          <c:h val="0.7897776018713970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'범죄발생장소(15P)'!$C$5</c:f>
              <c:strCache>
                <c:ptCount val="1"/>
                <c:pt idx="0">
                  <c:v>아파트 및 연립주택</c:v>
                </c:pt>
              </c:strCache>
            </c:strRef>
          </c:tx>
          <c:spPr>
            <a:solidFill>
              <a:srgbClr val="17375E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'범죄발생장소(15P)'!$B$6:$B$8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'범죄발생장소(15P)'!$C$6:$C$8</c:f>
              <c:numCache>
                <c:formatCode>General</c:formatCode>
                <c:ptCount val="3"/>
                <c:pt idx="0">
                  <c:v>2927</c:v>
                </c:pt>
                <c:pt idx="1">
                  <c:v>495</c:v>
                </c:pt>
                <c:pt idx="2">
                  <c:v>142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CF-46FC-A6FB-DF088B3DCCA7}"/>
            </c:ext>
          </c:extLst>
        </c:ser>
        <c:ser>
          <c:idx val="1"/>
          <c:order val="1"/>
          <c:tx>
            <c:strRef>
              <c:f>'범죄발생장소(15P)'!$D$5</c:f>
              <c:strCache>
                <c:ptCount val="1"/>
                <c:pt idx="0">
                  <c:v>단독주택</c:v>
                </c:pt>
              </c:strCache>
            </c:strRef>
          </c:tx>
          <c:spPr>
            <a:solidFill>
              <a:srgbClr val="F1646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'범죄발생장소(15P)'!$B$6:$B$8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'범죄발생장소(15P)'!$D$6:$D$8</c:f>
              <c:numCache>
                <c:formatCode>General</c:formatCode>
                <c:ptCount val="3"/>
                <c:pt idx="0">
                  <c:v>2392</c:v>
                </c:pt>
                <c:pt idx="1">
                  <c:v>434</c:v>
                </c:pt>
                <c:pt idx="2">
                  <c:v>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CF-46FC-A6FB-DF088B3DCCA7}"/>
            </c:ext>
          </c:extLst>
        </c:ser>
        <c:ser>
          <c:idx val="2"/>
          <c:order val="2"/>
          <c:tx>
            <c:strRef>
              <c:f>'범죄발생장소(15P)'!$E$5</c:f>
              <c:strCache>
                <c:ptCount val="1"/>
                <c:pt idx="0">
                  <c:v>노상</c:v>
                </c:pt>
              </c:strCache>
            </c:strRef>
          </c:tx>
          <c:spPr>
            <a:solidFill>
              <a:srgbClr val="9BBB5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'범죄발생장소(15P)'!$B$6:$B$8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'범죄발생장소(15P)'!$E$6:$E$8</c:f>
              <c:numCache>
                <c:formatCode>General</c:formatCode>
                <c:ptCount val="3"/>
                <c:pt idx="0">
                  <c:v>3288</c:v>
                </c:pt>
                <c:pt idx="1">
                  <c:v>550</c:v>
                </c:pt>
                <c:pt idx="2">
                  <c:v>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CCF-46FC-A6FB-DF088B3DCCA7}"/>
            </c:ext>
          </c:extLst>
        </c:ser>
        <c:ser>
          <c:idx val="3"/>
          <c:order val="3"/>
          <c:tx>
            <c:strRef>
              <c:f>'범죄발생장소(15P)'!$F$5</c:f>
              <c:strCache>
                <c:ptCount val="1"/>
                <c:pt idx="0">
                  <c:v>숙박업소 및 목욕탕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'범죄발생장소(15P)'!$B$6:$B$8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'범죄발생장소(15P)'!$F$6:$F$8</c:f>
              <c:numCache>
                <c:formatCode>General</c:formatCode>
                <c:ptCount val="3"/>
                <c:pt idx="0">
                  <c:v>2216</c:v>
                </c:pt>
                <c:pt idx="1">
                  <c:v>298</c:v>
                </c:pt>
                <c:pt idx="2">
                  <c:v>109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CCF-46FC-A6FB-DF088B3DCCA7}"/>
            </c:ext>
          </c:extLst>
        </c:ser>
        <c:ser>
          <c:idx val="4"/>
          <c:order val="4"/>
          <c:tx>
            <c:strRef>
              <c:f>'범죄발생장소(15P)'!$G$5</c:f>
              <c:strCache>
                <c:ptCount val="1"/>
                <c:pt idx="0">
                  <c:v>유흥접객업소</c:v>
                </c:pt>
              </c:strCache>
            </c:strRef>
          </c:tx>
          <c:spPr>
            <a:solidFill>
              <a:srgbClr val="0DA2B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'범죄발생장소(15P)'!$B$6:$B$8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'범죄발생장소(15P)'!$G$6:$G$8</c:f>
              <c:numCache>
                <c:formatCode>General</c:formatCode>
                <c:ptCount val="3"/>
                <c:pt idx="0">
                  <c:v>3088</c:v>
                </c:pt>
                <c:pt idx="1">
                  <c:v>482</c:v>
                </c:pt>
                <c:pt idx="2">
                  <c:v>151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CCF-46FC-A6FB-DF088B3DCCA7}"/>
            </c:ext>
          </c:extLst>
        </c:ser>
        <c:ser>
          <c:idx val="5"/>
          <c:order val="5"/>
          <c:tx>
            <c:strRef>
              <c:f>'범죄발생장소(15P)'!$H$5</c:f>
              <c:strCache>
                <c:ptCount val="1"/>
                <c:pt idx="0">
                  <c:v>교통수단</c:v>
                </c:pt>
              </c:strCache>
            </c:strRef>
          </c:tx>
          <c:spPr>
            <a:solidFill>
              <a:srgbClr val="F7964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'범죄발생장소(15P)'!$B$6:$B$8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'범죄발생장소(15P)'!$H$6:$H$8</c:f>
              <c:numCache>
                <c:formatCode>General</c:formatCode>
                <c:ptCount val="3"/>
                <c:pt idx="0">
                  <c:v>1967</c:v>
                </c:pt>
                <c:pt idx="1">
                  <c:v>305</c:v>
                </c:pt>
                <c:pt idx="2">
                  <c:v>110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CCF-46FC-A6FB-DF088B3DCCA7}"/>
            </c:ext>
          </c:extLst>
        </c:ser>
        <c:ser>
          <c:idx val="6"/>
          <c:order val="6"/>
          <c:tx>
            <c:strRef>
              <c:f>'범죄발생장소(15P)'!$I$5</c:f>
              <c:strCache>
                <c:ptCount val="1"/>
                <c:pt idx="0">
                  <c:v>사무실</c:v>
                </c:pt>
              </c:strCache>
            </c:strRef>
          </c:tx>
          <c:spPr>
            <a:solidFill>
              <a:srgbClr val="FFE38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'범죄발생장소(15P)'!$B$6:$B$8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'범죄발생장소(15P)'!$I$6:$I$8</c:f>
              <c:numCache>
                <c:formatCode>General</c:formatCode>
                <c:ptCount val="3"/>
                <c:pt idx="0">
                  <c:v>550</c:v>
                </c:pt>
                <c:pt idx="1">
                  <c:v>82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CCF-46FC-A6FB-DF088B3DCCA7}"/>
            </c:ext>
          </c:extLst>
        </c:ser>
        <c:ser>
          <c:idx val="7"/>
          <c:order val="7"/>
          <c:tx>
            <c:strRef>
              <c:f>'범죄발생장소(15P)'!$J$5</c:f>
              <c:strCache>
                <c:ptCount val="1"/>
                <c:pt idx="0">
                  <c:v>기타</c:v>
                </c:pt>
              </c:strCache>
            </c:strRef>
          </c:tx>
          <c:spPr>
            <a:solidFill>
              <a:srgbClr val="95B3D7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539-4CD3-ADE3-DE8DEC6702EC}"/>
              </c:ext>
            </c:extLst>
          </c:dPt>
          <c:dPt>
            <c:idx val="1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539-4CD3-ADE3-DE8DEC6702EC}"/>
              </c:ext>
            </c:extLst>
          </c:dPt>
          <c:dPt>
            <c:idx val="2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6539-4CD3-ADE3-DE8DEC6702E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'범죄발생장소(15P)'!$B$6:$B$8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'범죄발생장소(15P)'!$J$6:$J$8</c:f>
              <c:numCache>
                <c:formatCode>General</c:formatCode>
                <c:ptCount val="3"/>
                <c:pt idx="0">
                  <c:v>7039</c:v>
                </c:pt>
                <c:pt idx="1">
                  <c:v>1177</c:v>
                </c:pt>
                <c:pt idx="2">
                  <c:v>407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CCF-46FC-A6FB-DF088B3DCCA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93341392"/>
        <c:axId val="493341720"/>
      </c:barChart>
      <c:catAx>
        <c:axId val="493341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cs typeface="+mn-cs"/>
              </a:defRPr>
            </a:pPr>
            <a:endParaRPr lang="ko-KR"/>
          </a:p>
        </c:txPr>
        <c:crossAx val="493341720"/>
        <c:crosses val="autoZero"/>
        <c:auto val="1"/>
        <c:lblAlgn val="ctr"/>
        <c:lblOffset val="100"/>
        <c:noMultiLvlLbl val="0"/>
      </c:catAx>
      <c:valAx>
        <c:axId val="49334172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93341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2665915689449059"/>
          <c:y val="0.10288208717549902"/>
          <c:w val="0.7464779610556771"/>
          <c:h val="8.74513171376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'성폭력발생현황(16P)'!$D$26</c:f>
              <c:strCache>
                <c:ptCount val="1"/>
                <c:pt idx="0">
                  <c:v>발생건수</c:v>
                </c:pt>
              </c:strCache>
            </c:strRef>
          </c:tx>
          <c:spPr>
            <a:solidFill>
              <a:srgbClr val="93CDDD"/>
            </a:solidFill>
            <a:ln>
              <a:solidFill>
                <a:schemeClr val="bg1">
                  <a:lumMod val="8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0DDE-4302-8192-8C79AD414535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DE-4302-8192-8C79AD414535}"/>
              </c:ext>
            </c:extLst>
          </c:dPt>
          <c:dPt>
            <c:idx val="2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AA71-4772-B240-48F7EDAFE139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0DDE-4302-8192-8C79AD414535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DDE-4302-8192-8C79AD414535}"/>
              </c:ext>
            </c:extLst>
          </c:dPt>
          <c:dPt>
            <c:idx val="5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A71-4772-B240-48F7EDAFE139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0DDE-4302-8192-8C79AD414535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DDE-4302-8192-8C79AD414535}"/>
              </c:ext>
            </c:extLst>
          </c:dPt>
          <c:dPt>
            <c:idx val="8"/>
            <c:invertIfNegative val="0"/>
            <c:bubble3D val="0"/>
            <c:spPr>
              <a:solidFill>
                <a:srgbClr val="93CDDD"/>
              </a:solidFill>
              <a:ln>
                <a:solidFill>
                  <a:srgbClr val="93CDD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AA71-4772-B240-48F7EDAFE13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경기천년제목 Light" panose="02020403020101020101" pitchFamily="18" charset="-127"/>
                    <a:ea typeface="경기천년제목 Light" panose="02020403020101020101" pitchFamily="18" charset="-127"/>
                    <a:cs typeface="+mn-cs"/>
                  </a:defRPr>
                </a:pPr>
                <a:endParaRPr lang="ko-K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'성폭력발생현황(16P)'!$B$27:$C$35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'성폭력발생현황(16P)'!$D$27:$D$35</c:f>
              <c:numCache>
                <c:formatCode>0.0</c:formatCode>
                <c:ptCount val="9"/>
                <c:pt idx="0">
                  <c:v>5.6</c:v>
                </c:pt>
                <c:pt idx="1">
                  <c:v>6.2</c:v>
                </c:pt>
                <c:pt idx="2">
                  <c:v>6.1</c:v>
                </c:pt>
                <c:pt idx="3">
                  <c:v>5.5</c:v>
                </c:pt>
                <c:pt idx="4">
                  <c:v>5.7</c:v>
                </c:pt>
                <c:pt idx="5">
                  <c:v>5.5</c:v>
                </c:pt>
                <c:pt idx="6">
                  <c:v>4.9000000000000004</c:v>
                </c:pt>
                <c:pt idx="7">
                  <c:v>4.9000000000000004</c:v>
                </c:pt>
                <c:pt idx="8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DE-4302-8192-8C79AD41453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93952768"/>
        <c:axId val="393954080"/>
      </c:barChart>
      <c:lineChart>
        <c:grouping val="standard"/>
        <c:varyColors val="0"/>
        <c:ser>
          <c:idx val="1"/>
          <c:order val="1"/>
          <c:tx>
            <c:strRef>
              <c:f>'성폭력발생현황(16P)'!$E$26</c:f>
              <c:strCache>
                <c:ptCount val="1"/>
                <c:pt idx="0">
                  <c:v>검거건수</c:v>
                </c:pt>
              </c:strCache>
            </c:strRef>
          </c:tx>
          <c:spPr>
            <a:ln w="28575" cap="rnd">
              <a:solidFill>
                <a:srgbClr val="F79646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F79646"/>
              </a:solidFill>
              <a:ln w="9525">
                <a:solidFill>
                  <a:srgbClr val="F79646"/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rgbClr val="F79646"/>
                </a:solidFill>
                <a:ln w="9525">
                  <a:noFill/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0DDE-4302-8192-8C79AD414535}"/>
              </c:ext>
            </c:extLst>
          </c:dPt>
          <c:dPt>
            <c:idx val="6"/>
            <c:marker>
              <c:symbol val="circle"/>
              <c:size val="5"/>
              <c:spPr>
                <a:solidFill>
                  <a:srgbClr val="F79646"/>
                </a:solidFill>
                <a:ln w="9525">
                  <a:noFill/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0DDE-4302-8192-8C79AD41453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rgbClr val="B45608"/>
                    </a:solidFill>
                    <a:latin typeface="경기천년제목 Light" panose="02020403020101020101" pitchFamily="18" charset="-127"/>
                    <a:ea typeface="경기천년제목 Light" panose="02020403020101020101" pitchFamily="18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'성폭력발생현황(16P)'!$B$27:$C$35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'성폭력발생현황(16P)'!$E$27:$E$35</c:f>
              <c:numCache>
                <c:formatCode>0.0</c:formatCode>
                <c:ptCount val="9"/>
                <c:pt idx="0">
                  <c:v>5.4</c:v>
                </c:pt>
                <c:pt idx="1">
                  <c:v>6</c:v>
                </c:pt>
                <c:pt idx="2">
                  <c:v>5.8</c:v>
                </c:pt>
                <c:pt idx="3">
                  <c:v>5.3</c:v>
                </c:pt>
                <c:pt idx="4">
                  <c:v>5.4</c:v>
                </c:pt>
                <c:pt idx="5">
                  <c:v>5.2</c:v>
                </c:pt>
                <c:pt idx="6">
                  <c:v>4.5999999999999996</c:v>
                </c:pt>
                <c:pt idx="7">
                  <c:v>4.8</c:v>
                </c:pt>
                <c:pt idx="8">
                  <c:v>4.7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DDE-4302-8192-8C79AD41453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72073720"/>
        <c:axId val="572023536"/>
      </c:lineChart>
      <c:catAx>
        <c:axId val="393952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393954080"/>
        <c:crosses val="autoZero"/>
        <c:auto val="1"/>
        <c:lblAlgn val="ctr"/>
        <c:lblOffset val="100"/>
        <c:noMultiLvlLbl val="0"/>
      </c:catAx>
      <c:valAx>
        <c:axId val="393954080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  <a:cs typeface="+mn-cs"/>
              </a:defRPr>
            </a:pPr>
            <a:endParaRPr lang="ko-KR"/>
          </a:p>
        </c:txPr>
        <c:crossAx val="393952768"/>
        <c:crosses val="autoZero"/>
        <c:crossBetween val="between"/>
      </c:valAx>
      <c:valAx>
        <c:axId val="572023536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  <a:cs typeface="+mn-cs"/>
              </a:defRPr>
            </a:pPr>
            <a:endParaRPr lang="ko-KR"/>
          </a:p>
        </c:txPr>
        <c:crossAx val="572073720"/>
        <c:crosses val="max"/>
        <c:crossBetween val="between"/>
      </c:valAx>
      <c:catAx>
        <c:axId val="5720737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720235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Light" panose="02020403020101020101" pitchFamily="18" charset="-127"/>
          <a:ea typeface="경기천년제목 Light" panose="02020403020101020101" pitchFamily="18" charset="-127"/>
        </a:defRPr>
      </a:pPr>
      <a:endParaRPr lang="ko-KR"/>
    </a:p>
  </c:txPr>
  <c:externalData r:id="rId3">
    <c:autoUpdate val="1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'성폭행 가해자 유형별 인원(17P)'!$E$5</c:f>
              <c:strCache>
                <c:ptCount val="1"/>
                <c:pt idx="0">
                  <c:v>애인</c:v>
                </c:pt>
              </c:strCache>
            </c:strRef>
          </c:tx>
          <c:spPr>
            <a:ln w="28575" cap="rnd">
              <a:solidFill>
                <a:srgbClr val="C3D69B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3D69B"/>
              </a:solidFill>
              <a:ln w="9525">
                <a:solidFill>
                  <a:srgbClr val="C3D69B"/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rgbClr val="C3D69B"/>
                </a:solidFill>
                <a:ln w="9525">
                  <a:solidFill>
                    <a:srgbClr val="C3D69B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CE8-4795-9CAF-EA6B893C5EBE}"/>
              </c:ext>
            </c:extLst>
          </c:dPt>
          <c:dPt>
            <c:idx val="6"/>
            <c:marker>
              <c:symbol val="circle"/>
              <c:size val="5"/>
              <c:spPr>
                <a:solidFill>
                  <a:srgbClr val="C3D69B"/>
                </a:solidFill>
                <a:ln w="9525">
                  <a:solidFill>
                    <a:srgbClr val="C3D69B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2CE8-4795-9CAF-EA6B893C5EBE}"/>
              </c:ext>
            </c:extLst>
          </c:dPt>
          <c:dLbls>
            <c:dLbl>
              <c:idx val="2"/>
              <c:layout>
                <c:manualLayout>
                  <c:x val="-2.3383838742522953E-2"/>
                  <c:y val="-4.22630498813813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CE8-4795-9CAF-EA6B893C5EBE}"/>
                </c:ext>
              </c:extLst>
            </c:dLbl>
            <c:dLbl>
              <c:idx val="5"/>
              <c:layout>
                <c:manualLayout>
                  <c:x val="-4.0086580701467818E-2"/>
                  <c:y val="-4.22630498813798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CE8-4795-9CAF-EA6B893C5EBE}"/>
                </c:ext>
              </c:extLst>
            </c:dLbl>
            <c:dLbl>
              <c:idx val="8"/>
              <c:layout>
                <c:manualLayout>
                  <c:x val="-1.3362193567155938E-2"/>
                  <c:y val="-8.45260997627619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CE8-4795-9CAF-EA6B893C5E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'성폭행 가해자 유형별 인원(17P)'!$B$6:$C$14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'성폭행 가해자 유형별 인원(17P)'!$E$6:$E$14</c:f>
              <c:numCache>
                <c:formatCode>General</c:formatCode>
                <c:ptCount val="9"/>
                <c:pt idx="0">
                  <c:v>3.7</c:v>
                </c:pt>
                <c:pt idx="1">
                  <c:v>3.4</c:v>
                </c:pt>
                <c:pt idx="2">
                  <c:v>3.5</c:v>
                </c:pt>
                <c:pt idx="3">
                  <c:v>3.8</c:v>
                </c:pt>
                <c:pt idx="4">
                  <c:v>3.2</c:v>
                </c:pt>
                <c:pt idx="5">
                  <c:v>3.6</c:v>
                </c:pt>
                <c:pt idx="6">
                  <c:v>3.8</c:v>
                </c:pt>
                <c:pt idx="7">
                  <c:v>3.5</c:v>
                </c:pt>
                <c:pt idx="8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E60-4599-ADB4-4A7D6383B242}"/>
            </c:ext>
          </c:extLst>
        </c:ser>
        <c:ser>
          <c:idx val="1"/>
          <c:order val="1"/>
          <c:tx>
            <c:strRef>
              <c:f>'성폭행 가해자 유형별 인원(17P)'!$F$5</c:f>
              <c:strCache>
                <c:ptCount val="1"/>
                <c:pt idx="0">
                  <c:v>지인</c:v>
                </c:pt>
              </c:strCache>
            </c:strRef>
          </c:tx>
          <c:spPr>
            <a:ln w="28575" cap="rnd">
              <a:solidFill>
                <a:srgbClr val="93CDD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3CDDD"/>
              </a:solidFill>
              <a:ln w="9525">
                <a:solidFill>
                  <a:srgbClr val="93CDDD"/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rgbClr val="93CDDD"/>
                </a:solidFill>
                <a:ln w="9525">
                  <a:solidFill>
                    <a:srgbClr val="93CDDD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2CE8-4795-9CAF-EA6B893C5EBE}"/>
              </c:ext>
            </c:extLst>
          </c:dPt>
          <c:dPt>
            <c:idx val="6"/>
            <c:marker>
              <c:symbol val="circle"/>
              <c:size val="5"/>
              <c:spPr>
                <a:solidFill>
                  <a:srgbClr val="93CDDD"/>
                </a:solidFill>
                <a:ln w="9525">
                  <a:solidFill>
                    <a:srgbClr val="93CDDD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2CE8-4795-9CAF-EA6B893C5E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'성폭행 가해자 유형별 인원(17P)'!$B$6:$C$14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'성폭행 가해자 유형별 인원(17P)'!$F$6:$F$14</c:f>
              <c:numCache>
                <c:formatCode>General</c:formatCode>
                <c:ptCount val="9"/>
                <c:pt idx="0">
                  <c:v>6.5</c:v>
                </c:pt>
                <c:pt idx="1">
                  <c:v>6.4</c:v>
                </c:pt>
                <c:pt idx="2">
                  <c:v>9.8000000000000007</c:v>
                </c:pt>
                <c:pt idx="3">
                  <c:v>6.6</c:v>
                </c:pt>
                <c:pt idx="4">
                  <c:v>6.7</c:v>
                </c:pt>
                <c:pt idx="5">
                  <c:v>9.5</c:v>
                </c:pt>
                <c:pt idx="6">
                  <c:v>6.3</c:v>
                </c:pt>
                <c:pt idx="7">
                  <c:v>5.4</c:v>
                </c:pt>
                <c:pt idx="8">
                  <c:v>10.3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E60-4599-ADB4-4A7D6383B242}"/>
            </c:ext>
          </c:extLst>
        </c:ser>
        <c:ser>
          <c:idx val="2"/>
          <c:order val="2"/>
          <c:tx>
            <c:strRef>
              <c:f>'성폭행 가해자 유형별 인원(17P)'!$G$5</c:f>
              <c:strCache>
                <c:ptCount val="1"/>
                <c:pt idx="0">
                  <c:v>타인</c:v>
                </c:pt>
              </c:strCache>
            </c:strRef>
          </c:tx>
          <c:spPr>
            <a:ln w="28575" cap="rnd">
              <a:solidFill>
                <a:schemeClr val="accent4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40000"/>
                  <a:lumOff val="60000"/>
                </a:schemeClr>
              </a:solidFill>
              <a:ln w="9525">
                <a:solidFill>
                  <a:schemeClr val="accent4">
                    <a:lumMod val="40000"/>
                    <a:lumOff val="60000"/>
                  </a:schemeClr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2CE8-4795-9CAF-EA6B893C5EBE}"/>
              </c:ext>
            </c:extLst>
          </c:dPt>
          <c:dPt>
            <c:idx val="6"/>
            <c:marker>
              <c:symbol val="circle"/>
              <c:size val="5"/>
              <c:spPr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2CE8-4795-9CAF-EA6B893C5E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'성폭행 가해자 유형별 인원(17P)'!$B$6:$C$14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'성폭행 가해자 유형별 인원(17P)'!$G$6:$G$14</c:f>
              <c:numCache>
                <c:formatCode>General</c:formatCode>
                <c:ptCount val="9"/>
                <c:pt idx="0">
                  <c:v>59.7</c:v>
                </c:pt>
                <c:pt idx="1">
                  <c:v>59.1</c:v>
                </c:pt>
                <c:pt idx="2">
                  <c:v>50.3</c:v>
                </c:pt>
                <c:pt idx="3">
                  <c:v>61.4</c:v>
                </c:pt>
                <c:pt idx="4">
                  <c:v>59.2</c:v>
                </c:pt>
                <c:pt idx="5">
                  <c:v>50.9</c:v>
                </c:pt>
                <c:pt idx="6">
                  <c:v>54.9</c:v>
                </c:pt>
                <c:pt idx="7">
                  <c:v>57</c:v>
                </c:pt>
                <c:pt idx="8">
                  <c:v>48.7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E60-4599-ADB4-4A7D6383B242}"/>
            </c:ext>
          </c:extLst>
        </c:ser>
        <c:ser>
          <c:idx val="3"/>
          <c:order val="3"/>
          <c:tx>
            <c:strRef>
              <c:f>'성폭행 가해자 유형별 인원(17P)'!$H$5</c:f>
              <c:strCache>
                <c:ptCount val="1"/>
                <c:pt idx="0">
                  <c:v>기타</c:v>
                </c:pt>
              </c:strCache>
            </c:strRef>
          </c:tx>
          <c:spPr>
            <a:ln w="28575" cap="rnd">
              <a:solidFill>
                <a:srgbClr val="FAC11E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FAC11E"/>
              </a:solidFill>
              <a:ln w="9525">
                <a:solidFill>
                  <a:srgbClr val="FAC11E"/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rgbClr val="FAC11E"/>
                </a:solidFill>
                <a:ln w="9525">
                  <a:solidFill>
                    <a:srgbClr val="FAC11E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CE8-4795-9CAF-EA6B893C5EBE}"/>
              </c:ext>
            </c:extLst>
          </c:dPt>
          <c:dPt>
            <c:idx val="6"/>
            <c:marker>
              <c:symbol val="circle"/>
              <c:size val="5"/>
              <c:spPr>
                <a:solidFill>
                  <a:srgbClr val="FAC11E"/>
                </a:solidFill>
                <a:ln w="9525">
                  <a:solidFill>
                    <a:srgbClr val="FAC11E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CE8-4795-9CAF-EA6B893C5E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'성폭행 가해자 유형별 인원(17P)'!$B$6:$C$14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'성폭행 가해자 유형별 인원(17P)'!$H$6:$H$14</c:f>
              <c:numCache>
                <c:formatCode>General</c:formatCode>
                <c:ptCount val="9"/>
                <c:pt idx="0">
                  <c:v>21.8</c:v>
                </c:pt>
                <c:pt idx="1">
                  <c:v>23.2</c:v>
                </c:pt>
                <c:pt idx="2">
                  <c:v>29.1</c:v>
                </c:pt>
                <c:pt idx="3">
                  <c:v>18.8</c:v>
                </c:pt>
                <c:pt idx="4">
                  <c:v>21.9</c:v>
                </c:pt>
                <c:pt idx="5">
                  <c:v>28.2</c:v>
                </c:pt>
                <c:pt idx="6">
                  <c:v>25.1</c:v>
                </c:pt>
                <c:pt idx="7">
                  <c:v>25.8</c:v>
                </c:pt>
                <c:pt idx="8">
                  <c:v>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E60-4599-ADB4-4A7D6383B2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0292008"/>
        <c:axId val="490290368"/>
      </c:lineChart>
      <c:valAx>
        <c:axId val="490290368"/>
        <c:scaling>
          <c:orientation val="minMax"/>
          <c:min val="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490292008"/>
        <c:crosses val="max"/>
        <c:crossBetween val="between"/>
      </c:valAx>
      <c:catAx>
        <c:axId val="490292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4902903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'성폭력 가해자 연령대별 인원(19P)'!$C$4</c:f>
              <c:strCache>
                <c:ptCount val="1"/>
                <c:pt idx="0">
                  <c:v>소년범</c:v>
                </c:pt>
              </c:strCache>
            </c:strRef>
          </c:tx>
          <c:spPr>
            <a:solidFill>
              <a:srgbClr val="17375E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인원(19P)'!$C$5:$C$7</c:f>
              <c:numCache>
                <c:formatCode>General</c:formatCode>
                <c:ptCount val="3"/>
                <c:pt idx="0">
                  <c:v>9.5</c:v>
                </c:pt>
                <c:pt idx="1">
                  <c:v>10.3</c:v>
                </c:pt>
                <c:pt idx="2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1E-4BD5-AACA-4320F279B58F}"/>
            </c:ext>
          </c:extLst>
        </c:ser>
        <c:ser>
          <c:idx val="1"/>
          <c:order val="1"/>
          <c:tx>
            <c:strRef>
              <c:f>'성폭력 가해자 연령대별 인원(19P)'!$D$4</c:f>
              <c:strCache>
                <c:ptCount val="1"/>
                <c:pt idx="0">
                  <c:v>19세</c:v>
                </c:pt>
              </c:strCache>
            </c:strRef>
          </c:tx>
          <c:spPr>
            <a:solidFill>
              <a:srgbClr val="F1646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인원(19P)'!$D$5:$D$7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2.2999999999999998</c:v>
                </c:pt>
                <c:pt idx="2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1E-4BD5-AACA-4320F279B58F}"/>
            </c:ext>
          </c:extLst>
        </c:ser>
        <c:ser>
          <c:idx val="2"/>
          <c:order val="2"/>
          <c:tx>
            <c:strRef>
              <c:f>'성폭력 가해자 연령대별 인원(19P)'!$E$4</c:f>
              <c:strCache>
                <c:ptCount val="1"/>
                <c:pt idx="0">
                  <c:v>20세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BBB5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C11E-4BD5-AACA-4320F279B58F}"/>
              </c:ext>
            </c:extLst>
          </c:dPt>
          <c:dPt>
            <c:idx val="1"/>
            <c:invertIfNegative val="0"/>
            <c:bubble3D val="0"/>
            <c:spPr>
              <a:solidFill>
                <a:srgbClr val="9BBB5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0-C11E-4BD5-AACA-4320F279B58F}"/>
              </c:ext>
            </c:extLst>
          </c:dPt>
          <c:dPt>
            <c:idx val="2"/>
            <c:invertIfNegative val="0"/>
            <c:bubble3D val="0"/>
            <c:spPr>
              <a:solidFill>
                <a:srgbClr val="9BBB5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C11E-4BD5-AACA-4320F279B58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인원(19P)'!$E$5:$E$7</c:f>
              <c:numCache>
                <c:formatCode>General</c:formatCode>
                <c:ptCount val="3"/>
                <c:pt idx="0">
                  <c:v>1.7</c:v>
                </c:pt>
                <c:pt idx="1">
                  <c:v>1.8</c:v>
                </c:pt>
                <c:pt idx="2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1E-4BD5-AACA-4320F279B58F}"/>
            </c:ext>
          </c:extLst>
        </c:ser>
        <c:ser>
          <c:idx val="3"/>
          <c:order val="3"/>
          <c:tx>
            <c:strRef>
              <c:f>'성폭력 가해자 연령대별 인원(19P)'!$F$4</c:f>
              <c:strCache>
                <c:ptCount val="1"/>
                <c:pt idx="0">
                  <c:v>21~25세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인원(19P)'!$F$5:$F$7</c:f>
              <c:numCache>
                <c:formatCode>General</c:formatCode>
                <c:ptCount val="3"/>
                <c:pt idx="0">
                  <c:v>13</c:v>
                </c:pt>
                <c:pt idx="1">
                  <c:v>13.7</c:v>
                </c:pt>
                <c:pt idx="2">
                  <c:v>10.3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11E-4BD5-AACA-4320F279B58F}"/>
            </c:ext>
          </c:extLst>
        </c:ser>
        <c:ser>
          <c:idx val="4"/>
          <c:order val="4"/>
          <c:tx>
            <c:strRef>
              <c:f>'성폭력 가해자 연령대별 인원(19P)'!$G$4</c:f>
              <c:strCache>
                <c:ptCount val="1"/>
                <c:pt idx="0">
                  <c:v>26~30세</c:v>
                </c:pt>
              </c:strCache>
            </c:strRef>
          </c:tx>
          <c:spPr>
            <a:solidFill>
              <a:srgbClr val="4BACC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인원(19P)'!$G$5:$G$7</c:f>
              <c:numCache>
                <c:formatCode>General</c:formatCode>
                <c:ptCount val="3"/>
                <c:pt idx="0">
                  <c:v>11.9</c:v>
                </c:pt>
                <c:pt idx="1">
                  <c:v>12.4</c:v>
                </c:pt>
                <c:pt idx="2">
                  <c:v>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1E-4BD5-AACA-4320F279B58F}"/>
            </c:ext>
          </c:extLst>
        </c:ser>
        <c:ser>
          <c:idx val="5"/>
          <c:order val="5"/>
          <c:tx>
            <c:strRef>
              <c:f>'성폭력 가해자 연령대별 인원(19P)'!$H$4</c:f>
              <c:strCache>
                <c:ptCount val="1"/>
                <c:pt idx="0">
                  <c:v>31~35세</c:v>
                </c:pt>
              </c:strCache>
            </c:strRef>
          </c:tx>
          <c:spPr>
            <a:solidFill>
              <a:srgbClr val="F7964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인원(19P)'!$H$5:$H$7</c:f>
              <c:numCache>
                <c:formatCode>General</c:formatCode>
                <c:ptCount val="3"/>
                <c:pt idx="0">
                  <c:v>9.4</c:v>
                </c:pt>
                <c:pt idx="1">
                  <c:v>9.1999999999999993</c:v>
                </c:pt>
                <c:pt idx="2">
                  <c:v>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11E-4BD5-AACA-4320F279B58F}"/>
            </c:ext>
          </c:extLst>
        </c:ser>
        <c:ser>
          <c:idx val="6"/>
          <c:order val="6"/>
          <c:tx>
            <c:strRef>
              <c:f>'성폭력 가해자 연령대별 인원(19P)'!$I$4</c:f>
              <c:strCache>
                <c:ptCount val="1"/>
                <c:pt idx="0">
                  <c:v>36~40세</c:v>
                </c:pt>
              </c:strCache>
            </c:strRef>
          </c:tx>
          <c:spPr>
            <a:solidFill>
              <a:srgbClr val="FFE38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인원(19P)'!$I$5:$I$7</c:f>
              <c:numCache>
                <c:formatCode>General</c:formatCode>
                <c:ptCount val="3"/>
                <c:pt idx="0">
                  <c:v>9.3000000000000007</c:v>
                </c:pt>
                <c:pt idx="1">
                  <c:v>8.6</c:v>
                </c:pt>
                <c:pt idx="2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11E-4BD5-AACA-4320F279B58F}"/>
            </c:ext>
          </c:extLst>
        </c:ser>
        <c:ser>
          <c:idx val="7"/>
          <c:order val="7"/>
          <c:tx>
            <c:strRef>
              <c:f>'성폭력 가해자 연령대별 인원(19P)'!$J$4</c:f>
              <c:strCache>
                <c:ptCount val="1"/>
                <c:pt idx="0">
                  <c:v>41~45세</c:v>
                </c:pt>
              </c:strCache>
            </c:strRef>
          </c:tx>
          <c:spPr>
            <a:solidFill>
              <a:srgbClr val="95B3D7">
                <a:alpha val="4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인원(19P)'!$J$5:$J$7</c:f>
              <c:numCache>
                <c:formatCode>General</c:formatCode>
                <c:ptCount val="3"/>
                <c:pt idx="0">
                  <c:v>8.3000000000000007</c:v>
                </c:pt>
                <c:pt idx="1">
                  <c:v>9.1999999999999993</c:v>
                </c:pt>
                <c:pt idx="2">
                  <c:v>9.3000000000000007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11E-4BD5-AACA-4320F279B58F}"/>
            </c:ext>
          </c:extLst>
        </c:ser>
        <c:ser>
          <c:idx val="8"/>
          <c:order val="8"/>
          <c:tx>
            <c:strRef>
              <c:f>'성폭력 가해자 연령대별 인원(19P)'!$K$4</c:f>
              <c:strCache>
                <c:ptCount val="1"/>
                <c:pt idx="0">
                  <c:v>46~50세</c:v>
                </c:pt>
              </c:strCache>
            </c:strRef>
          </c:tx>
          <c:spPr>
            <a:solidFill>
              <a:srgbClr val="F79646">
                <a:alpha val="3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인원(19P)'!$K$5:$K$7</c:f>
              <c:numCache>
                <c:formatCode>General</c:formatCode>
                <c:ptCount val="3"/>
                <c:pt idx="0">
                  <c:v>9</c:v>
                </c:pt>
                <c:pt idx="1">
                  <c:v>9.1999999999999993</c:v>
                </c:pt>
                <c:pt idx="2">
                  <c:v>9.3000000000000007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11E-4BD5-AACA-4320F279B58F}"/>
            </c:ext>
          </c:extLst>
        </c:ser>
        <c:ser>
          <c:idx val="9"/>
          <c:order val="9"/>
          <c:tx>
            <c:strRef>
              <c:f>'성폭력 가해자 연령대별 인원(19P)'!$L$4</c:f>
              <c:strCache>
                <c:ptCount val="1"/>
                <c:pt idx="0">
                  <c:v>51~55세</c:v>
                </c:pt>
              </c:strCache>
            </c:strRef>
          </c:tx>
          <c:spPr>
            <a:solidFill>
              <a:srgbClr val="CCC1D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인원(19P)'!$L$5:$L$7</c:f>
              <c:numCache>
                <c:formatCode>General</c:formatCode>
                <c:ptCount val="3"/>
                <c:pt idx="0">
                  <c:v>7.8</c:v>
                </c:pt>
                <c:pt idx="1">
                  <c:v>8.1999999999999993</c:v>
                </c:pt>
                <c:pt idx="2">
                  <c:v>9.8000000000000007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11E-4BD5-AACA-4320F279B58F}"/>
            </c:ext>
          </c:extLst>
        </c:ser>
        <c:ser>
          <c:idx val="10"/>
          <c:order val="10"/>
          <c:tx>
            <c:strRef>
              <c:f>'성폭력 가해자 연령대별 인원(19P)'!$M$4</c:f>
              <c:strCache>
                <c:ptCount val="1"/>
                <c:pt idx="0">
                  <c:v>56~60세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9969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4-C11E-4BD5-AACA-4320F279B58F}"/>
              </c:ext>
            </c:extLst>
          </c:dPt>
          <c:dPt>
            <c:idx val="1"/>
            <c:invertIfNegative val="0"/>
            <c:bubble3D val="0"/>
            <c:spPr>
              <a:solidFill>
                <a:srgbClr val="D9969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C11E-4BD5-AACA-4320F279B58F}"/>
              </c:ext>
            </c:extLst>
          </c:dPt>
          <c:dPt>
            <c:idx val="2"/>
            <c:invertIfNegative val="0"/>
            <c:bubble3D val="0"/>
            <c:spPr>
              <a:solidFill>
                <a:srgbClr val="D9969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2-C11E-4BD5-AACA-4320F279B58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인원(19P)'!$M$5:$M$7</c:f>
              <c:numCache>
                <c:formatCode>General</c:formatCode>
                <c:ptCount val="3"/>
                <c:pt idx="0">
                  <c:v>6.8</c:v>
                </c:pt>
                <c:pt idx="1">
                  <c:v>6.7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11E-4BD5-AACA-4320F279B58F}"/>
            </c:ext>
          </c:extLst>
        </c:ser>
        <c:ser>
          <c:idx val="11"/>
          <c:order val="11"/>
          <c:tx>
            <c:strRef>
              <c:f>'성폭력 가해자 연령대별 인원(19P)'!$N$4</c:f>
              <c:strCache>
                <c:ptCount val="1"/>
                <c:pt idx="0">
                  <c:v>61~65세</c:v>
                </c:pt>
              </c:strCache>
            </c:strRef>
          </c:tx>
          <c:spPr>
            <a:solidFill>
              <a:srgbClr val="C3D69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인원(19P)'!$N$5:$N$7</c:f>
              <c:numCache>
                <c:formatCode>General</c:formatCode>
                <c:ptCount val="3"/>
                <c:pt idx="0">
                  <c:v>3.3</c:v>
                </c:pt>
                <c:pt idx="1">
                  <c:v>2.6</c:v>
                </c:pt>
                <c:pt idx="2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C11E-4BD5-AACA-4320F279B58F}"/>
            </c:ext>
          </c:extLst>
        </c:ser>
        <c:ser>
          <c:idx val="12"/>
          <c:order val="12"/>
          <c:tx>
            <c:strRef>
              <c:f>'성폭력 가해자 연령대별 인원(19P)'!$O$4</c:f>
              <c:strCache>
                <c:ptCount val="1"/>
                <c:pt idx="0">
                  <c:v>66~70세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인원(19P)'!$O$5:$O$7</c:f>
              <c:numCache>
                <c:formatCode>General</c:formatCode>
                <c:ptCount val="3"/>
                <c:pt idx="0">
                  <c:v>2.8</c:v>
                </c:pt>
                <c:pt idx="1">
                  <c:v>2.2000000000000002</c:v>
                </c:pt>
                <c:pt idx="2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11E-4BD5-AACA-4320F279B58F}"/>
            </c:ext>
          </c:extLst>
        </c:ser>
        <c:ser>
          <c:idx val="13"/>
          <c:order val="13"/>
          <c:tx>
            <c:strRef>
              <c:f>'성폭력 가해자 연령대별 인원(19P)'!$P$4</c:f>
              <c:strCache>
                <c:ptCount val="1"/>
                <c:pt idx="0">
                  <c:v>71세 이상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인원(19P)'!$P$5:$P$7</c:f>
              <c:numCache>
                <c:formatCode>General</c:formatCode>
                <c:ptCount val="3"/>
                <c:pt idx="0">
                  <c:v>2.6</c:v>
                </c:pt>
                <c:pt idx="1">
                  <c:v>1.9</c:v>
                </c:pt>
                <c:pt idx="2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C11E-4BD5-AACA-4320F279B58F}"/>
            </c:ext>
          </c:extLst>
        </c:ser>
        <c:ser>
          <c:idx val="14"/>
          <c:order val="14"/>
          <c:tx>
            <c:strRef>
              <c:f>'성폭력 가해자 연령대별 인원(19P)'!$Q$4</c:f>
              <c:strCache>
                <c:ptCount val="1"/>
                <c:pt idx="0">
                  <c:v>미상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'성폭력 가해자 연령대별 인원(19P)'!$B$5:$B$7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'성폭력 가해자 연령대별 인원(19P)'!$Q$5:$Q$7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1.9</c:v>
                </c:pt>
                <c:pt idx="2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C11E-4BD5-AACA-4320F279B58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34536832"/>
        <c:axId val="634539784"/>
      </c:barChart>
      <c:catAx>
        <c:axId val="6345368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634539784"/>
        <c:crosses val="autoZero"/>
        <c:auto val="1"/>
        <c:lblAlgn val="ctr"/>
        <c:lblOffset val="100"/>
        <c:noMultiLvlLbl val="0"/>
      </c:catAx>
      <c:valAx>
        <c:axId val="634539784"/>
        <c:scaling>
          <c:orientation val="minMax"/>
          <c:max val="100"/>
        </c:scaling>
        <c:delete val="1"/>
        <c:axPos val="b"/>
        <c:numFmt formatCode="General" sourceLinked="1"/>
        <c:majorTickMark val="none"/>
        <c:minorTickMark val="none"/>
        <c:tickLblPos val="nextTo"/>
        <c:crossAx val="634536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5.9577870629338871E-2"/>
          <c:y val="0.10554129577060445"/>
          <c:w val="0.93035384029265944"/>
          <c:h val="7.152821454271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3"/>
          <c:order val="3"/>
          <c:tx>
            <c:strRef>
              <c:f>'[경기도 젠더폭력방지 기본계획 수립 연구.xlsx]13세 미만 성폭력 피해 아동 현황(20P)'!$E$34</c:f>
              <c:strCache>
                <c:ptCount val="1"/>
                <c:pt idx="0">
                  <c:v>피해아동 수</c:v>
                </c:pt>
              </c:strCache>
            </c:strRef>
          </c:tx>
          <c:spPr>
            <a:solidFill>
              <a:srgbClr val="93CDD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'[경기도 젠더폭력방지 기본계획 수립 연구.xlsx]13세 미만 성폭력 피해 아동 현황(20P)'!$B$35:$C$43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</c:multiLvlStrRef>
          </c:cat>
          <c:val>
            <c:numRef>
              <c:f>'[경기도 젠더폭력방지 기본계획 수립 연구.xlsx]13세 미만 성폭력 피해 아동 현황(20P)'!$E$35:$E$43</c:f>
              <c:numCache>
                <c:formatCode>_(* #,##0_);_(* \(#,##0\);_(* "-"_);_(@_)</c:formatCode>
                <c:ptCount val="9"/>
                <c:pt idx="0">
                  <c:v>1083</c:v>
                </c:pt>
                <c:pt idx="1">
                  <c:v>1138</c:v>
                </c:pt>
                <c:pt idx="2">
                  <c:v>1277</c:v>
                </c:pt>
                <c:pt idx="3">
                  <c:v>32</c:v>
                </c:pt>
                <c:pt idx="4">
                  <c:v>200</c:v>
                </c:pt>
                <c:pt idx="5">
                  <c:v>235</c:v>
                </c:pt>
                <c:pt idx="6">
                  <c:v>7</c:v>
                </c:pt>
                <c:pt idx="7">
                  <c:v>65</c:v>
                </c:pt>
                <c:pt idx="8">
                  <c:v>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A9-41F7-AEC4-096490A07A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68220112"/>
        <c:axId val="46821716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'[경기도 젠더폭력방지 기본계획 수립 연구.xlsx]13세 미만 성폭력 피해 아동 현황(20P)'!$B$34</c15:sqref>
                        </c15:formulaRef>
                      </c:ext>
                    </c:extLst>
                    <c:strCache>
                      <c:ptCount val="1"/>
                      <c:pt idx="0">
                        <c:v>구분 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>
                      <c:ext uri="{02D57815-91ED-43cb-92C2-25804820EDAC}">
                        <c15:formulaRef>
                          <c15:sqref>'[경기도 젠더폭력방지 기본계획 수립 연구.xlsx]13세 미만 성폭력 피해 아동 현황(20P)'!$B$35:$C$43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'[경기도 젠더폭력방지 기본계획 수립 연구.xlsx]13세 미만 성폭력 피해 아동 현황(20P)'!$B$35:$B$43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0</c:v>
                      </c:pt>
                      <c:pt idx="3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5EA9-41F7-AEC4-096490A07A44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현황(20P)'!$C$34</c15:sqref>
                        </c15:formulaRef>
                      </c:ext>
                    </c:extLst>
                    <c:strCache>
                      <c:ptCount val="1"/>
                      <c:pt idx="0">
                        <c:v>연도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현황(20P)'!$B$35:$C$43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현황(20P)'!$C$35:$C$43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2016</c:v>
                      </c:pt>
                      <c:pt idx="1">
                        <c:v>2017</c:v>
                      </c:pt>
                      <c:pt idx="2">
                        <c:v>2018</c:v>
                      </c:pt>
                      <c:pt idx="3">
                        <c:v>2016</c:v>
                      </c:pt>
                      <c:pt idx="4">
                        <c:v>2017</c:v>
                      </c:pt>
                      <c:pt idx="5">
                        <c:v>2018</c:v>
                      </c:pt>
                      <c:pt idx="6">
                        <c:v>2016</c:v>
                      </c:pt>
                      <c:pt idx="7">
                        <c:v>2017</c:v>
                      </c:pt>
                      <c:pt idx="8">
                        <c:v>2018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5EA9-41F7-AEC4-096490A07A44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현황(20P)'!$D$34</c15:sqref>
                        </c15:formulaRef>
                      </c:ext>
                    </c:extLst>
                    <c:strCache>
                      <c:ptCount val="1"/>
                      <c:pt idx="0">
                        <c:v>전체 성폭력 발생건수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현황(20P)'!$B$35:$C$43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현황(20P)'!$D$35:$D$43</c15:sqref>
                        </c15:formulaRef>
                      </c:ext>
                    </c:extLst>
                    <c:numCache>
                      <c:formatCode>_(* #,##0_);_(* \(#,##0\);_(* "-"_);_(@_)</c:formatCode>
                      <c:ptCount val="9"/>
                      <c:pt idx="0">
                        <c:v>28990</c:v>
                      </c:pt>
                      <c:pt idx="1">
                        <c:v>32272</c:v>
                      </c:pt>
                      <c:pt idx="2" formatCode="General">
                        <c:v>31396</c:v>
                      </c:pt>
                      <c:pt idx="3" formatCode="General">
                        <c:v>5195</c:v>
                      </c:pt>
                      <c:pt idx="4" formatCode="General">
                        <c:v>5414</c:v>
                      </c:pt>
                      <c:pt idx="5" formatCode="General">
                        <c:v>5362</c:v>
                      </c:pt>
                      <c:pt idx="6" formatCode="General">
                        <c:v>1632</c:v>
                      </c:pt>
                      <c:pt idx="7" formatCode="General">
                        <c:v>1646</c:v>
                      </c:pt>
                      <c:pt idx="8" formatCode="General">
                        <c:v>1710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5EA9-41F7-AEC4-096490A07A44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현황(20P)'!$F$34</c15:sqref>
                        </c15:formulaRef>
                      </c:ext>
                    </c:extLst>
                    <c:strCache>
                      <c:ptCount val="1"/>
                      <c:pt idx="0">
                        <c:v>장애인 피해자 수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현황(20P)'!$B$35:$C$43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현황(20P)'!$F$35:$F$43</c15:sqref>
                        </c15:formulaRef>
                      </c:ext>
                    </c:extLst>
                    <c:numCache>
                      <c:formatCode>_(* #,##0_);_(* \(#,##0\);_(* "-"_);_(@_)</c:formatCode>
                      <c:ptCount val="9"/>
                      <c:pt idx="0">
                        <c:v>807</c:v>
                      </c:pt>
                      <c:pt idx="1">
                        <c:v>785</c:v>
                      </c:pt>
                      <c:pt idx="2">
                        <c:v>835</c:v>
                      </c:pt>
                      <c:pt idx="3">
                        <c:v>100</c:v>
                      </c:pt>
                      <c:pt idx="4">
                        <c:v>106</c:v>
                      </c:pt>
                      <c:pt idx="5">
                        <c:v>106</c:v>
                      </c:pt>
                      <c:pt idx="6">
                        <c:v>34</c:v>
                      </c:pt>
                      <c:pt idx="7">
                        <c:v>25</c:v>
                      </c:pt>
                      <c:pt idx="8">
                        <c:v>28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5EA9-41F7-AEC4-096490A07A44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현황(20P)'!$G$34</c15:sqref>
                        </c15:formulaRef>
                      </c:ext>
                    </c:extLst>
                    <c:strCache>
                      <c:ptCount val="1"/>
                      <c:pt idx="0">
                        <c:v>기타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현황(20P)'!$B$35:$C$43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현황(20P)'!$G$35:$G$43</c15:sqref>
                        </c15:formulaRef>
                      </c:ext>
                    </c:extLst>
                    <c:numCache>
                      <c:formatCode>_(* #,##0_);_(* \(#,##0\);_(* "-"_);_(@_)</c:formatCode>
                      <c:ptCount val="9"/>
                      <c:pt idx="0">
                        <c:v>27100</c:v>
                      </c:pt>
                      <c:pt idx="1">
                        <c:v>30349</c:v>
                      </c:pt>
                      <c:pt idx="2">
                        <c:v>29284</c:v>
                      </c:pt>
                      <c:pt idx="3">
                        <c:v>5063</c:v>
                      </c:pt>
                      <c:pt idx="4">
                        <c:v>5108</c:v>
                      </c:pt>
                      <c:pt idx="5">
                        <c:v>5021</c:v>
                      </c:pt>
                      <c:pt idx="6">
                        <c:v>1591</c:v>
                      </c:pt>
                      <c:pt idx="7">
                        <c:v>1556</c:v>
                      </c:pt>
                      <c:pt idx="8">
                        <c:v>1603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5EA9-41F7-AEC4-096490A07A44}"/>
                  </c:ext>
                </c:extLst>
              </c15:ser>
            </c15:filteredBarSeries>
          </c:ext>
        </c:extLst>
      </c:barChart>
      <c:catAx>
        <c:axId val="468220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468217160"/>
        <c:crosses val="autoZero"/>
        <c:auto val="1"/>
        <c:lblAlgn val="ctr"/>
        <c:lblOffset val="100"/>
        <c:noMultiLvlLbl val="0"/>
      </c:catAx>
      <c:valAx>
        <c:axId val="468217160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468220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4"/>
          <c:order val="4"/>
          <c:tx>
            <c:strRef>
              <c:f>'[경기도 젠더폭력방지 기본계획 수립 연구.xlsx]13세 미만 성폭력 피해 아동 현황(20P)'!$F$34</c:f>
              <c:strCache>
                <c:ptCount val="1"/>
                <c:pt idx="0">
                  <c:v>장애인 피해자 수</c:v>
                </c:pt>
              </c:strCache>
              <c:extLst xmlns:c15="http://schemas.microsoft.com/office/drawing/2012/chart"/>
            </c:strRef>
          </c:tx>
          <c:spPr>
            <a:solidFill>
              <a:srgbClr val="C3D69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'[경기도 젠더폭력방지 기본계획 수립 연구.xlsx]13세 미만 성폭력 피해 아동 현황(20P)'!$B$35:$C$43</c:f>
              <c:multiLvlStrCache>
                <c:ptCount val="9"/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  <c:pt idx="3">
                    <c:v>2016</c:v>
                  </c:pt>
                  <c:pt idx="4">
                    <c:v>2017</c:v>
                  </c:pt>
                  <c:pt idx="5">
                    <c:v>2018</c:v>
                  </c:pt>
                  <c:pt idx="6">
                    <c:v>2016</c:v>
                  </c:pt>
                  <c:pt idx="7">
                    <c:v>2017</c:v>
                  </c:pt>
                  <c:pt idx="8">
                    <c:v>2018</c:v>
                  </c:pt>
                </c:lvl>
                <c:lvl>
                  <c:pt idx="0">
                    <c:v>전국</c:v>
                  </c:pt>
                  <c:pt idx="3">
                    <c:v>경기남부</c:v>
                  </c:pt>
                  <c:pt idx="6">
                    <c:v>경기북부</c:v>
                  </c:pt>
                </c:lvl>
              </c:multiLvlStrCache>
              <c:extLst xmlns:c15="http://schemas.microsoft.com/office/drawing/2012/chart"/>
            </c:multiLvlStrRef>
          </c:cat>
          <c:val>
            <c:numRef>
              <c:f>'[경기도 젠더폭력방지 기본계획 수립 연구.xlsx]13세 미만 성폭력 피해 아동 현황(20P)'!$F$35:$F$43</c:f>
              <c:numCache>
                <c:formatCode>_(* #,##0_);_(* \(#,##0\);_(* "-"_);_(@_)</c:formatCode>
                <c:ptCount val="9"/>
                <c:pt idx="0">
                  <c:v>807</c:v>
                </c:pt>
                <c:pt idx="1">
                  <c:v>785</c:v>
                </c:pt>
                <c:pt idx="2">
                  <c:v>835</c:v>
                </c:pt>
                <c:pt idx="3">
                  <c:v>100</c:v>
                </c:pt>
                <c:pt idx="4">
                  <c:v>106</c:v>
                </c:pt>
                <c:pt idx="5">
                  <c:v>106</c:v>
                </c:pt>
                <c:pt idx="6">
                  <c:v>34</c:v>
                </c:pt>
                <c:pt idx="7">
                  <c:v>25</c:v>
                </c:pt>
                <c:pt idx="8">
                  <c:v>28</c:v>
                </c:pt>
              </c:numCache>
              <c:extLst xmlns:c15="http://schemas.microsoft.com/office/drawing/2012/chart"/>
            </c:numRef>
          </c:val>
          <c:extLst>
            <c:ext xmlns:c16="http://schemas.microsoft.com/office/drawing/2014/chart" uri="{C3380CC4-5D6E-409C-BE32-E72D297353CC}">
              <c16:uniqueId val="{00000000-3607-46B1-A4F0-155AD20EF6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68220112"/>
        <c:axId val="46821716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'[경기도 젠더폭력방지 기본계획 수립 연구.xlsx]13세 미만 성폭력 피해 아동 현황(20P)'!$B$34</c15:sqref>
                        </c15:formulaRef>
                      </c:ext>
                    </c:extLst>
                    <c:strCache>
                      <c:ptCount val="1"/>
                      <c:pt idx="0">
                        <c:v>구분 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'[경기도 젠더폭력방지 기본계획 수립 연구.xlsx]13세 미만 성폭력 피해 아동 현황(20P)'!$B$35:$C$43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'[경기도 젠더폭력방지 기본계획 수립 연구.xlsx]13세 미만 성폭력 피해 아동 현황(20P)'!$B$35:$B$43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0</c:v>
                      </c:pt>
                      <c:pt idx="3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3607-46B1-A4F0-155AD20EF6A9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현황(20P)'!$C$34</c15:sqref>
                        </c15:formulaRef>
                      </c:ext>
                    </c:extLst>
                    <c:strCache>
                      <c:ptCount val="1"/>
                      <c:pt idx="0">
                        <c:v>연도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현황(20P)'!$B$35:$C$43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현황(20P)'!$C$35:$C$43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2016</c:v>
                      </c:pt>
                      <c:pt idx="1">
                        <c:v>2017</c:v>
                      </c:pt>
                      <c:pt idx="2">
                        <c:v>2018</c:v>
                      </c:pt>
                      <c:pt idx="3">
                        <c:v>2016</c:v>
                      </c:pt>
                      <c:pt idx="4">
                        <c:v>2017</c:v>
                      </c:pt>
                      <c:pt idx="5">
                        <c:v>2018</c:v>
                      </c:pt>
                      <c:pt idx="6">
                        <c:v>2016</c:v>
                      </c:pt>
                      <c:pt idx="7">
                        <c:v>2017</c:v>
                      </c:pt>
                      <c:pt idx="8">
                        <c:v>2018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3607-46B1-A4F0-155AD20EF6A9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현황(20P)'!$D$34</c15:sqref>
                        </c15:formulaRef>
                      </c:ext>
                    </c:extLst>
                    <c:strCache>
                      <c:ptCount val="1"/>
                      <c:pt idx="0">
                        <c:v>전체 성폭력 발생건수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현황(20P)'!$B$35:$C$43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현황(20P)'!$D$35:$D$43</c15:sqref>
                        </c15:formulaRef>
                      </c:ext>
                    </c:extLst>
                    <c:numCache>
                      <c:formatCode>_(* #,##0_);_(* \(#,##0\);_(* "-"_);_(@_)</c:formatCode>
                      <c:ptCount val="9"/>
                      <c:pt idx="0">
                        <c:v>28990</c:v>
                      </c:pt>
                      <c:pt idx="1">
                        <c:v>32272</c:v>
                      </c:pt>
                      <c:pt idx="2" formatCode="General">
                        <c:v>31396</c:v>
                      </c:pt>
                      <c:pt idx="3" formatCode="General">
                        <c:v>5195</c:v>
                      </c:pt>
                      <c:pt idx="4" formatCode="General">
                        <c:v>5414</c:v>
                      </c:pt>
                      <c:pt idx="5" formatCode="General">
                        <c:v>5362</c:v>
                      </c:pt>
                      <c:pt idx="6" formatCode="General">
                        <c:v>1632</c:v>
                      </c:pt>
                      <c:pt idx="7" formatCode="General">
                        <c:v>1646</c:v>
                      </c:pt>
                      <c:pt idx="8" formatCode="General">
                        <c:v>1710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3607-46B1-A4F0-155AD20EF6A9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현황(20P)'!$E$34</c15:sqref>
                        </c15:formulaRef>
                      </c:ext>
                    </c:extLst>
                    <c:strCache>
                      <c:ptCount val="1"/>
                      <c:pt idx="0">
                        <c:v>피해아동 수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현황(20P)'!$B$35:$C$43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현황(20P)'!$E$35:$E$43</c15:sqref>
                        </c15:formulaRef>
                      </c:ext>
                    </c:extLst>
                    <c:numCache>
                      <c:formatCode>_(* #,##0_);_(* \(#,##0\);_(* "-"_);_(@_)</c:formatCode>
                      <c:ptCount val="9"/>
                      <c:pt idx="0">
                        <c:v>1083</c:v>
                      </c:pt>
                      <c:pt idx="1">
                        <c:v>1138</c:v>
                      </c:pt>
                      <c:pt idx="2">
                        <c:v>1277</c:v>
                      </c:pt>
                      <c:pt idx="3">
                        <c:v>32</c:v>
                      </c:pt>
                      <c:pt idx="4">
                        <c:v>200</c:v>
                      </c:pt>
                      <c:pt idx="5">
                        <c:v>235</c:v>
                      </c:pt>
                      <c:pt idx="6">
                        <c:v>7</c:v>
                      </c:pt>
                      <c:pt idx="7">
                        <c:v>65</c:v>
                      </c:pt>
                      <c:pt idx="8">
                        <c:v>79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3607-46B1-A4F0-155AD20EF6A9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현황(20P)'!$G$34</c15:sqref>
                        </c15:formulaRef>
                      </c:ext>
                    </c:extLst>
                    <c:strCache>
                      <c:ptCount val="1"/>
                      <c:pt idx="0">
                        <c:v>기타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defRPr>
                      </a:pPr>
                      <a:endParaRPr lang="ko-KR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현황(20P)'!$B$35:$C$43</c15:sqref>
                        </c15:formulaRef>
                      </c:ext>
                    </c:extLst>
                    <c:multiLvlStrCache>
                      <c:ptCount val="9"/>
                      <c:lvl>
                        <c:pt idx="0">
                          <c:v>2016</c:v>
                        </c:pt>
                        <c:pt idx="1">
                          <c:v>2017</c:v>
                        </c:pt>
                        <c:pt idx="2">
                          <c:v>2018</c:v>
                        </c:pt>
                        <c:pt idx="3">
                          <c:v>2016</c:v>
                        </c:pt>
                        <c:pt idx="4">
                          <c:v>2017</c:v>
                        </c:pt>
                        <c:pt idx="5">
                          <c:v>2018</c:v>
                        </c:pt>
                        <c:pt idx="6">
                          <c:v>2016</c:v>
                        </c:pt>
                        <c:pt idx="7">
                          <c:v>2017</c:v>
                        </c:pt>
                        <c:pt idx="8">
                          <c:v>2018</c:v>
                        </c:pt>
                      </c:lvl>
                      <c:lvl>
                        <c:pt idx="0">
                          <c:v>전국</c:v>
                        </c:pt>
                        <c:pt idx="3">
                          <c:v>경기남부</c:v>
                        </c:pt>
                        <c:pt idx="6">
                          <c:v>경기북부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'[경기도 젠더폭력방지 기본계획 수립 연구.xlsx]13세 미만 성폭력 피해 아동 현황(20P)'!$G$35:$G$43</c15:sqref>
                        </c15:formulaRef>
                      </c:ext>
                    </c:extLst>
                    <c:numCache>
                      <c:formatCode>_(* #,##0_);_(* \(#,##0\);_(* "-"_);_(@_)</c:formatCode>
                      <c:ptCount val="9"/>
                      <c:pt idx="0">
                        <c:v>27100</c:v>
                      </c:pt>
                      <c:pt idx="1">
                        <c:v>30349</c:v>
                      </c:pt>
                      <c:pt idx="2">
                        <c:v>29284</c:v>
                      </c:pt>
                      <c:pt idx="3">
                        <c:v>5063</c:v>
                      </c:pt>
                      <c:pt idx="4">
                        <c:v>5108</c:v>
                      </c:pt>
                      <c:pt idx="5">
                        <c:v>5021</c:v>
                      </c:pt>
                      <c:pt idx="6">
                        <c:v>1591</c:v>
                      </c:pt>
                      <c:pt idx="7">
                        <c:v>1556</c:v>
                      </c:pt>
                      <c:pt idx="8">
                        <c:v>1603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3607-46B1-A4F0-155AD20EF6A9}"/>
                  </c:ext>
                </c:extLst>
              </c15:ser>
            </c15:filteredBarSeries>
          </c:ext>
        </c:extLst>
      </c:barChart>
      <c:catAx>
        <c:axId val="468220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468217160"/>
        <c:crosses val="autoZero"/>
        <c:auto val="1"/>
        <c:lblAlgn val="ctr"/>
        <c:lblOffset val="100"/>
        <c:noMultiLvlLbl val="0"/>
      </c:catAx>
      <c:valAx>
        <c:axId val="468217160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468220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'가정폭력 발생현황(22P)'!$C$36</c:f>
              <c:strCache>
                <c:ptCount val="1"/>
                <c:pt idx="0">
                  <c:v>신고건수</c:v>
                </c:pt>
              </c:strCache>
            </c:strRef>
          </c:tx>
          <c:spPr>
            <a:solidFill>
              <a:srgbClr val="93CDDD"/>
            </a:solidFill>
            <a:ln>
              <a:solidFill>
                <a:srgbClr val="93CDDD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'가정폭력 발생현황(22P)'!$B$37:$B$39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'가정폭력 발생현황(22P)'!$C$37:$C$39</c:f>
              <c:numCache>
                <c:formatCode>_(* #,##0_);_(* \(#,##0\);_(* "-"_);_(@_)</c:formatCode>
                <c:ptCount val="3"/>
                <c:pt idx="0">
                  <c:v>248660</c:v>
                </c:pt>
                <c:pt idx="1">
                  <c:v>57675</c:v>
                </c:pt>
                <c:pt idx="2">
                  <c:v>18378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E2-495C-9047-85A3DCC231D1}"/>
            </c:ext>
          </c:extLst>
        </c:ser>
        <c:ser>
          <c:idx val="1"/>
          <c:order val="1"/>
          <c:tx>
            <c:strRef>
              <c:f>'가정폭력 발생현황(22P)'!$D$36</c:f>
              <c:strCache>
                <c:ptCount val="1"/>
                <c:pt idx="0">
                  <c:v>검거건수</c:v>
                </c:pt>
              </c:strCache>
            </c:strRef>
          </c:tx>
          <c:spPr>
            <a:solidFill>
              <a:srgbClr val="C3D69B"/>
            </a:solidFill>
            <a:ln>
              <a:solidFill>
                <a:srgbClr val="C3D69B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0321146301679649E-3"/>
                  <c:y val="2.447785663144611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1E2-495C-9047-85A3DCC231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3">
                        <a:lumMod val="50000"/>
                      </a:schemeClr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'가정폭력 발생현황(22P)'!$B$37:$B$39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'가정폭력 발생현황(22P)'!$D$37:$D$39</c:f>
              <c:numCache>
                <c:formatCode>_(* #,##0_);_(* \(#,##0\);_(* "-"_);_(@_)</c:formatCode>
                <c:ptCount val="3"/>
                <c:pt idx="0">
                  <c:v>41905</c:v>
                </c:pt>
                <c:pt idx="1">
                  <c:v>9964</c:v>
                </c:pt>
                <c:pt idx="2">
                  <c:v>2923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1E2-495C-9047-85A3DCC231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7570880"/>
        <c:axId val="537571208"/>
      </c:barChart>
      <c:lineChart>
        <c:grouping val="standard"/>
        <c:varyColors val="0"/>
        <c:ser>
          <c:idx val="2"/>
          <c:order val="2"/>
          <c:tx>
            <c:strRef>
              <c:f>'가정폭력 발생현황(22P)'!$E$36</c:f>
              <c:strCache>
                <c:ptCount val="1"/>
                <c:pt idx="0">
                  <c:v>재발우려가정</c:v>
                </c:pt>
              </c:strCache>
            </c:strRef>
          </c:tx>
          <c:spPr>
            <a:ln w="28575" cap="rnd">
              <a:solidFill>
                <a:srgbClr val="FAC11E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FAC11E"/>
              </a:solidFill>
              <a:ln w="9525">
                <a:solidFill>
                  <a:srgbClr val="FAC11E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2.788888888888889E-2"/>
                  <c:y val="-9.95024059492564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1E2-495C-9047-85A3DCC231D1}"/>
                </c:ext>
              </c:extLst>
            </c:dLbl>
            <c:dLbl>
              <c:idx val="1"/>
              <c:layout>
                <c:manualLayout>
                  <c:x val="-1.9286397790519556E-2"/>
                  <c:y val="-6.55649828489020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1E2-495C-9047-85A3DCC231D1}"/>
                </c:ext>
              </c:extLst>
            </c:dLbl>
            <c:dLbl>
              <c:idx val="2"/>
              <c:layout>
                <c:manualLayout>
                  <c:x val="-2.5993219597550406E-2"/>
                  <c:y val="-9.487277631962662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1E2-495C-9047-85A3DCC231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경기천년제목 Medium" panose="02020603020101020101" pitchFamily="18" charset="-127"/>
                    <a:ea typeface="경기천년제목 Medium" panose="02020603020101020101" pitchFamily="18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'가정폭력 발생현황(22P)'!$B$37:$B$39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'가정폭력 발생현황(22P)'!$E$37:$E$39</c:f>
              <c:numCache>
                <c:formatCode>_(* #,##0_);_(* \(#,##0\);_(* "-"_);_(@_)</c:formatCode>
                <c:ptCount val="3"/>
                <c:pt idx="0">
                  <c:v>11767</c:v>
                </c:pt>
                <c:pt idx="1">
                  <c:v>3719</c:v>
                </c:pt>
                <c:pt idx="2">
                  <c:v>851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D1E2-495C-9047-85A3DCC231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7842616"/>
        <c:axId val="577836712"/>
      </c:lineChart>
      <c:catAx>
        <c:axId val="537570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537571208"/>
        <c:crosses val="autoZero"/>
        <c:auto val="1"/>
        <c:lblAlgn val="ctr"/>
        <c:lblOffset val="100"/>
        <c:noMultiLvlLbl val="0"/>
      </c:catAx>
      <c:valAx>
        <c:axId val="537571208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537570880"/>
        <c:crosses val="autoZero"/>
        <c:crossBetween val="between"/>
      </c:valAx>
      <c:valAx>
        <c:axId val="577836712"/>
        <c:scaling>
          <c:orientation val="minMax"/>
          <c:max val="150000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pPr>
            <a:endParaRPr lang="ko-KR"/>
          </a:p>
        </c:txPr>
        <c:crossAx val="577842616"/>
        <c:crosses val="max"/>
        <c:crossBetween val="between"/>
      </c:valAx>
      <c:catAx>
        <c:axId val="5778426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778367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Medium" panose="02020603020101020101" pitchFamily="18" charset="-127"/>
          <a:ea typeface="경기천년제목 Medium" panose="02020603020101020101" pitchFamily="18" charset="-127"/>
        </a:defRPr>
      </a:pPr>
      <a:endParaRPr lang="ko-KR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66504763044929"/>
          <c:y val="7.1188159426825756E-2"/>
          <c:w val="0.83999475523478873"/>
          <c:h val="0.644641651442999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'다문화가정 가정폭력 검거건수 현황(23P)'!$B$6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경기천년제목 Light" panose="02020403020101020101" pitchFamily="18" charset="-127"/>
                    <a:ea typeface="경기천년제목 Light" panose="02020403020101020101" pitchFamily="18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'다문화가정 가정폭력 검거건수 현황(23P)'!$C$5:$E$5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'다문화가정 가정폭력 검거건수 현황(23P)'!$C$6:$E$6</c:f>
              <c:numCache>
                <c:formatCode>General</c:formatCode>
                <c:ptCount val="3"/>
                <c:pt idx="0">
                  <c:v>976</c:v>
                </c:pt>
                <c:pt idx="1">
                  <c:v>296</c:v>
                </c:pt>
                <c:pt idx="2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85-4088-BB0E-CCFCB7136A17}"/>
            </c:ext>
          </c:extLst>
        </c:ser>
        <c:ser>
          <c:idx val="1"/>
          <c:order val="1"/>
          <c:tx>
            <c:strRef>
              <c:f>'다문화가정 가정폭력 검거건수 현황(23P)'!$B$7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경기천년제목 Light" panose="02020403020101020101" pitchFamily="18" charset="-127"/>
                    <a:ea typeface="경기천년제목 Light" panose="02020403020101020101" pitchFamily="18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'다문화가정 가정폭력 검거건수 현황(23P)'!$C$5:$E$5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'다문화가정 가정폭력 검거건수 현황(23P)'!$C$7:$E$7</c:f>
              <c:numCache>
                <c:formatCode>General</c:formatCode>
                <c:ptCount val="3"/>
                <c:pt idx="0">
                  <c:v>839</c:v>
                </c:pt>
                <c:pt idx="1">
                  <c:v>349</c:v>
                </c:pt>
                <c:pt idx="2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85-4088-BB0E-CCFCB7136A17}"/>
            </c:ext>
          </c:extLst>
        </c:ser>
        <c:ser>
          <c:idx val="2"/>
          <c:order val="2"/>
          <c:tx>
            <c:strRef>
              <c:f>'다문화가정 가정폭력 검거건수 현황(23P)'!$B$8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93CDDD"/>
            </a:solidFill>
            <a:ln>
              <a:solidFill>
                <a:srgbClr val="93CDDD"/>
              </a:solidFill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경기천년제목 Light" panose="02020403020101020101" pitchFamily="18" charset="-127"/>
                      <a:ea typeface="경기천년제목 Light" panose="02020403020101020101" pitchFamily="18" charset="-127"/>
                      <a:cs typeface="+mn-cs"/>
                    </a:defRPr>
                  </a:pPr>
                  <a:endParaRPr lang="ko-K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F985-4088-BB0E-CCFCB7136A17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경기천년제목 Light" panose="02020403020101020101" pitchFamily="18" charset="-127"/>
                      <a:ea typeface="경기천년제목 Light" panose="02020403020101020101" pitchFamily="18" charset="-127"/>
                      <a:cs typeface="+mn-cs"/>
                    </a:defRPr>
                  </a:pPr>
                  <a:endParaRPr lang="ko-K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985-4088-BB0E-CCFCB7136A17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경기천년제목 Light" panose="02020403020101020101" pitchFamily="18" charset="-127"/>
                      <a:ea typeface="경기천년제목 Light" panose="02020403020101020101" pitchFamily="18" charset="-127"/>
                      <a:cs typeface="+mn-cs"/>
                    </a:defRPr>
                  </a:pPr>
                  <a:endParaRPr lang="ko-K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F985-4088-BB0E-CCFCB7136A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경기천년제목 Light" panose="02020403020101020101" pitchFamily="18" charset="-127"/>
                    <a:ea typeface="경기천년제목 Light" panose="02020403020101020101" pitchFamily="18" charset="-127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'다문화가정 가정폭력 검거건수 현황(23P)'!$C$5:$E$5</c:f>
              <c:strCache>
                <c:ptCount val="3"/>
                <c:pt idx="0">
                  <c:v>전국</c:v>
                </c:pt>
                <c:pt idx="1">
                  <c:v>경기남부</c:v>
                </c:pt>
                <c:pt idx="2">
                  <c:v>경기북부</c:v>
                </c:pt>
              </c:strCache>
            </c:strRef>
          </c:cat>
          <c:val>
            <c:numRef>
              <c:f>'다문화가정 가정폭력 검거건수 현황(23P)'!$C$8:$E$8</c:f>
              <c:numCache>
                <c:formatCode>General</c:formatCode>
                <c:ptCount val="3"/>
                <c:pt idx="0">
                  <c:v>1273</c:v>
                </c:pt>
                <c:pt idx="1">
                  <c:v>594</c:v>
                </c:pt>
                <c:pt idx="2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985-4088-BB0E-CCFCB7136A1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42291792"/>
        <c:axId val="542285888"/>
      </c:barChart>
      <c:catAx>
        <c:axId val="542291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  <a:cs typeface="+mn-cs"/>
              </a:defRPr>
            </a:pPr>
            <a:endParaRPr lang="ko-KR"/>
          </a:p>
        </c:txPr>
        <c:crossAx val="542285888"/>
        <c:crosses val="autoZero"/>
        <c:auto val="1"/>
        <c:lblAlgn val="ctr"/>
        <c:lblOffset val="100"/>
        <c:noMultiLvlLbl val="0"/>
      </c:catAx>
      <c:valAx>
        <c:axId val="542285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  <a:cs typeface="+mn-cs"/>
              </a:defRPr>
            </a:pPr>
            <a:endParaRPr lang="ko-KR"/>
          </a:p>
        </c:txPr>
        <c:crossAx val="54229179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31820218569889347"/>
          <c:y val="0.84526282800950869"/>
          <c:w val="0.36359562860221306"/>
          <c:h val="9.64923142776338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경기천년제목 Light" panose="02020403020101020101" pitchFamily="18" charset="-127"/>
          <a:ea typeface="경기천년제목 Light" panose="02020403020101020101" pitchFamily="18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0.30665</cdr:x>
      <cdr:y>0.03989</cdr:y>
    </cdr:from>
    <cdr:to>
      <cdr:x>0.42705</cdr:x>
      <cdr:y>0.16848</cdr:y>
    </cdr:to>
    <cdr:sp macro="" textlink="">
      <cdr:nvSpPr>
        <cdr:cNvPr id="2" name="모서리가 둥근 사각형 설명선 1"/>
        <cdr:cNvSpPr/>
      </cdr:nvSpPr>
      <cdr:spPr>
        <a:xfrm xmlns:a="http://schemas.openxmlformats.org/drawingml/2006/main">
          <a:off x="1327605" y="111670"/>
          <a:ext cx="521259" cy="360040"/>
        </a:xfrm>
        <a:prstGeom xmlns:a="http://schemas.openxmlformats.org/drawingml/2006/main" prst="wedgeRoundRectCallout">
          <a:avLst>
            <a:gd name="adj1" fmla="val -55098"/>
            <a:gd name="adj2" fmla="val 90460"/>
            <a:gd name="adj3" fmla="val 16667"/>
          </a:avLst>
        </a:prstGeom>
        <a:solidFill xmlns:a="http://schemas.openxmlformats.org/drawingml/2006/main">
          <a:srgbClr val="C3D69B">
            <a:alpha val="40000"/>
          </a:srgbClr>
        </a:solidFill>
        <a:ln xmlns:a="http://schemas.openxmlformats.org/drawingml/2006/main" w="3175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rtlCol="0" anchor="ctr"/>
        <a:lstStyle xmlns:a="http://schemas.openxmlformats.org/drawingml/2006/main"/>
        <a:p xmlns:a="http://schemas.openxmlformats.org/drawingml/2006/main">
          <a:pPr algn="r"/>
          <a:r>
            <a:rPr lang="en-US" altLang="ko-KR" sz="1000" b="0" i="0" dirty="0" smtClean="0">
              <a:solidFill>
                <a:schemeClr val="tx1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rPr>
            <a:t>48 </a:t>
          </a:r>
          <a:r>
            <a:rPr lang="en-US" altLang="ko-KR" sz="10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rPr>
            <a:t>‱</a:t>
          </a:r>
          <a:r>
            <a:rPr lang="en-US" altLang="ko-KR" sz="1000" b="0" i="0" dirty="0" smtClean="0">
              <a:solidFill>
                <a:schemeClr val="tx1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rPr>
            <a:t> </a:t>
          </a:r>
          <a:endParaRPr lang="ko-KR" sz="1000" b="0" i="0" dirty="0">
            <a:solidFill>
              <a:schemeClr val="tx1"/>
            </a:solidFill>
            <a:latin typeface="경기천년제목 Light" panose="02020403020101020101" pitchFamily="18" charset="-127"/>
            <a:ea typeface="경기천년제목 Light" panose="02020403020101020101" pitchFamily="18" charset="-127"/>
          </a:endParaRPr>
        </a:p>
      </cdr:txBody>
    </cdr:sp>
  </cdr:relSizeAnchor>
  <cdr:relSizeAnchor xmlns:cdr="http://schemas.openxmlformats.org/drawingml/2006/chartDrawing">
    <cdr:from>
      <cdr:x>0.72644</cdr:x>
      <cdr:y>0.42679</cdr:y>
    </cdr:from>
    <cdr:to>
      <cdr:x>0.84827</cdr:x>
      <cdr:y>0.55539</cdr:y>
    </cdr:to>
    <cdr:sp macro="" textlink="">
      <cdr:nvSpPr>
        <cdr:cNvPr id="4" name="모서리가 둥근 사각형 설명선 3"/>
        <cdr:cNvSpPr/>
      </cdr:nvSpPr>
      <cdr:spPr>
        <a:xfrm xmlns:a="http://schemas.openxmlformats.org/drawingml/2006/main">
          <a:off x="3145008" y="1194927"/>
          <a:ext cx="527461" cy="360040"/>
        </a:xfrm>
        <a:prstGeom xmlns:a="http://schemas.openxmlformats.org/drawingml/2006/main" prst="wedgeRoundRectCallout">
          <a:avLst>
            <a:gd name="adj1" fmla="val -49387"/>
            <a:gd name="adj2" fmla="val 97450"/>
            <a:gd name="adj3" fmla="val 16667"/>
          </a:avLst>
        </a:prstGeom>
        <a:solidFill xmlns:a="http://schemas.openxmlformats.org/drawingml/2006/main">
          <a:srgbClr val="C3D69B">
            <a:alpha val="40000"/>
          </a:srgbClr>
        </a:solidFill>
        <a:ln xmlns:a="http://schemas.openxmlformats.org/drawingml/2006/main" w="3175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rtlCol="0" anchor="ctr"/>
        <a:lstStyle xmlns:a="http://schemas.openxmlformats.org/drawingml/2006/main"/>
        <a:p xmlns:a="http://schemas.openxmlformats.org/drawingml/2006/main">
          <a:pPr algn="r"/>
          <a:r>
            <a:rPr lang="en-US" altLang="ko-KR" sz="1000" b="0" i="0" dirty="0" smtClean="0">
              <a:solidFill>
                <a:schemeClr val="tx1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rPr>
            <a:t>54</a:t>
          </a:r>
          <a:r>
            <a:rPr lang="en-US" altLang="ko-KR" sz="1050" b="0" i="0" dirty="0" smtClean="0">
              <a:solidFill>
                <a:schemeClr val="tx1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rPr>
            <a:t> </a:t>
          </a:r>
          <a:r>
            <a:rPr lang="en-US" altLang="ko-KR" sz="105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rPr>
            <a:t>‱</a:t>
          </a:r>
          <a:endParaRPr lang="ko-KR" sz="1050" b="0" i="0" dirty="0">
            <a:solidFill>
              <a:schemeClr val="tx1"/>
            </a:solidFill>
            <a:latin typeface="경기천년제목 Light" panose="02020403020101020101" pitchFamily="18" charset="-127"/>
            <a:ea typeface="경기천년제목 Light" panose="02020403020101020101" pitchFamily="18" charset="-127"/>
          </a:endParaRPr>
        </a:p>
      </cdr:txBody>
    </cdr:sp>
  </cdr:relSizeAnchor>
  <cdr:relSizeAnchor xmlns:cdr="http://schemas.openxmlformats.org/drawingml/2006/chartDrawing">
    <cdr:from>
      <cdr:x>0.51021</cdr:x>
      <cdr:y>0.42679</cdr:y>
    </cdr:from>
    <cdr:to>
      <cdr:x>0.62664</cdr:x>
      <cdr:y>0.55539</cdr:y>
    </cdr:to>
    <cdr:sp macro="" textlink="">
      <cdr:nvSpPr>
        <cdr:cNvPr id="5" name="모서리가 둥근 사각형 설명선 4"/>
        <cdr:cNvSpPr/>
      </cdr:nvSpPr>
      <cdr:spPr>
        <a:xfrm xmlns:a="http://schemas.openxmlformats.org/drawingml/2006/main">
          <a:off x="2208904" y="1194927"/>
          <a:ext cx="504056" cy="360040"/>
        </a:xfrm>
        <a:prstGeom xmlns:a="http://schemas.openxmlformats.org/drawingml/2006/main" prst="wedgeRoundRectCallout">
          <a:avLst>
            <a:gd name="adj1" fmla="val -49387"/>
            <a:gd name="adj2" fmla="val 97450"/>
            <a:gd name="adj3" fmla="val 16667"/>
          </a:avLst>
        </a:prstGeom>
        <a:solidFill xmlns:a="http://schemas.openxmlformats.org/drawingml/2006/main">
          <a:srgbClr val="C3D69B">
            <a:alpha val="40000"/>
          </a:srgbClr>
        </a:solidFill>
        <a:ln xmlns:a="http://schemas.openxmlformats.org/drawingml/2006/main" w="3175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rtlCol="0" anchor="ctr"/>
        <a:lstStyle xmlns:a="http://schemas.openxmlformats.org/drawingml/2006/main"/>
        <a:p xmlns:a="http://schemas.openxmlformats.org/drawingml/2006/main">
          <a:pPr algn="r"/>
          <a:r>
            <a:rPr lang="en-US" altLang="ko-KR" sz="1000" b="0" i="0" dirty="0" smtClean="0">
              <a:solidFill>
                <a:schemeClr val="tx1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rPr>
            <a:t>59 </a:t>
          </a:r>
          <a:r>
            <a:rPr lang="en-US" altLang="ko-KR" sz="10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rPr>
            <a:t>‱</a:t>
          </a:r>
          <a:endParaRPr lang="ko-KR" sz="1000" b="0" i="0" dirty="0">
            <a:solidFill>
              <a:schemeClr val="tx1"/>
            </a:solidFill>
            <a:latin typeface="경기천년제목 Light" panose="02020403020101020101" pitchFamily="18" charset="-127"/>
            <a:ea typeface="경기천년제목 Light" panose="02020403020101020101" pitchFamily="18" charset="-127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873078A-D212-4944-BEAB-814DF044F7DE}" type="datetimeFigureOut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81143D4-6C67-4219-97F6-2DFE3FAF4D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7483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6DA74B0-DC8D-4523-AFD8-325A8336B315}" type="datetimeFigureOut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768350"/>
            <a:ext cx="61372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063B5E6-5293-4DC1-8AE7-C513290765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642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9458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320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18120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41185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045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="1" baseline="0" dirty="0" err="1" smtClean="0"/>
              <a:t>연구개요</a:t>
            </a:r>
            <a:r>
              <a:rPr lang="ko-KR" altLang="en-US" b="1" baseline="0" dirty="0" smtClean="0"/>
              <a:t> 추가할 내용 슬라이드 </a:t>
            </a:r>
            <a:r>
              <a:rPr lang="ko-KR" altLang="en-US" b="1" baseline="0" dirty="0" err="1" smtClean="0"/>
              <a:t>삽입할것</a:t>
            </a:r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466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58384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2137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38289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78662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5095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69891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95614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6106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5349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3322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6004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5496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6063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9948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1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3B5E6-5293-4DC1-8AE7-C513290765EB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3014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45E8-CBA7-44A4-9BF1-8C4D3ADDFD61}" type="datetime1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1792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104A9-899E-4AC6-9CB4-CA4F376DAF36}" type="datetime1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547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30FA-6B24-4CAA-94A7-9D2E79AE220B}" type="datetime1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0371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F5F3-A3F3-46E4-83A8-03969F735684}" type="datetime1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400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381C-D0DD-49C2-8578-01F6C479D610}" type="datetime1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258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FB1D-EDC3-4737-8564-6FFA4A3708C6}" type="datetime1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480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1808-F509-4AD9-B1CD-8E817FA5DBE1}" type="datetime1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425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8A038-DEAF-4AB2-A497-6002EEC10D23}" type="datetime1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9089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9578-08C0-4E9B-8879-A8F91A412045}" type="datetime1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5" name="직사각형 4"/>
          <p:cNvSpPr/>
          <p:nvPr userDrawn="1"/>
        </p:nvSpPr>
        <p:spPr>
          <a:xfrm>
            <a:off x="8865870" y="5436870"/>
            <a:ext cx="278129" cy="278129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 userDrawn="1"/>
        </p:nvGrpSpPr>
        <p:grpSpPr>
          <a:xfrm>
            <a:off x="0" y="0"/>
            <a:ext cx="9144000" cy="72008"/>
            <a:chOff x="0" y="0"/>
            <a:chExt cx="9144000" cy="72008"/>
          </a:xfrm>
        </p:grpSpPr>
        <p:sp>
          <p:nvSpPr>
            <p:cNvPr id="7" name="직사각형 6"/>
            <p:cNvSpPr/>
            <p:nvPr/>
          </p:nvSpPr>
          <p:spPr>
            <a:xfrm>
              <a:off x="0" y="0"/>
              <a:ext cx="3060000" cy="72008"/>
            </a:xfrm>
            <a:prstGeom prst="rect">
              <a:avLst/>
            </a:prstGeom>
            <a:solidFill>
              <a:srgbClr val="F164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3042000" y="0"/>
              <a:ext cx="3060000" cy="72008"/>
            </a:xfrm>
            <a:prstGeom prst="rect">
              <a:avLst/>
            </a:prstGeom>
            <a:solidFill>
              <a:srgbClr val="FAC1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6084000" y="0"/>
              <a:ext cx="3060000" cy="72008"/>
            </a:xfrm>
            <a:prstGeom prst="rect">
              <a:avLst/>
            </a:prstGeom>
            <a:solidFill>
              <a:srgbClr val="0DA2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653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22D2-D0AD-4828-99F8-63D3E6407467}" type="datetime1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3084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0740F-69BD-4571-962C-D37471F06B18}" type="datetime1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894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7AB5E-8CDC-439A-8C42-236AAEEF8422}" type="datetime1">
              <a:rPr lang="ko-KR" altLang="en-US" smtClean="0"/>
              <a:t>2020-05-10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0169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9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-36512" y="55077"/>
            <a:ext cx="9222840" cy="5694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331640" y="1129308"/>
            <a:ext cx="7056784" cy="2676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979712" y="1063096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2020</a:t>
            </a:r>
            <a:r>
              <a:rPr lang="ko-KR" altLang="en-US" sz="2000" dirty="0" smtClean="0">
                <a:solidFill>
                  <a:schemeClr val="bg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년 찾아가는 폭력예방교육 강사 워크숍 </a:t>
            </a:r>
            <a:endParaRPr lang="ko-KR" altLang="en-US" sz="2000" dirty="0">
              <a:solidFill>
                <a:schemeClr val="bg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1</a:t>
            </a:fld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0" y="0"/>
            <a:ext cx="9144000" cy="72008"/>
            <a:chOff x="0" y="0"/>
            <a:chExt cx="9144000" cy="72008"/>
          </a:xfrm>
        </p:grpSpPr>
        <p:sp>
          <p:nvSpPr>
            <p:cNvPr id="28" name="직사각형 27"/>
            <p:cNvSpPr/>
            <p:nvPr/>
          </p:nvSpPr>
          <p:spPr>
            <a:xfrm>
              <a:off x="0" y="0"/>
              <a:ext cx="3060000" cy="72008"/>
            </a:xfrm>
            <a:prstGeom prst="rect">
              <a:avLst/>
            </a:prstGeom>
            <a:solidFill>
              <a:srgbClr val="F164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3042000" y="0"/>
              <a:ext cx="3060000" cy="72008"/>
            </a:xfrm>
            <a:prstGeom prst="rect">
              <a:avLst/>
            </a:prstGeom>
            <a:solidFill>
              <a:srgbClr val="FAC1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6084000" y="0"/>
              <a:ext cx="3060000" cy="72008"/>
            </a:xfrm>
            <a:prstGeom prst="rect">
              <a:avLst/>
            </a:prstGeom>
            <a:solidFill>
              <a:srgbClr val="0DA2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3" name="직사각형 2"/>
          <p:cNvSpPr/>
          <p:nvPr/>
        </p:nvSpPr>
        <p:spPr>
          <a:xfrm>
            <a:off x="1113721" y="2072433"/>
            <a:ext cx="70519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atinLnBrk="0"/>
            <a:r>
              <a:rPr lang="ko-KR" altLang="en-US" sz="3600" b="1" kern="0" dirty="0" smtClean="0">
                <a:solidFill>
                  <a:srgbClr val="00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 </a:t>
            </a:r>
            <a:r>
              <a:rPr lang="ko-KR" altLang="en-US" sz="3600" b="1" kern="0" dirty="0" err="1" smtClean="0">
                <a:solidFill>
                  <a:srgbClr val="00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</a:t>
            </a:r>
            <a:r>
              <a:rPr lang="ko-KR" altLang="en-US" sz="3600" b="1" kern="0" dirty="0" smtClean="0">
                <a:solidFill>
                  <a:srgbClr val="00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현황 및 향후 과제</a:t>
            </a:r>
            <a:endParaRPr lang="ko-KR" altLang="en-US" sz="1200" b="1" kern="0" spc="0" dirty="0">
              <a:solidFill>
                <a:srgbClr val="000000"/>
              </a:solidFill>
              <a:effectLst/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57774" y="3866716"/>
            <a:ext cx="3666388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kern="0" dirty="0" smtClean="0">
                <a:solidFill>
                  <a:srgbClr val="00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2020. 5. </a:t>
            </a:r>
          </a:p>
          <a:p>
            <a:pPr algn="ctr"/>
            <a:endParaRPr lang="en-US" altLang="ko-KR" sz="1100" b="1" kern="0" dirty="0" smtClean="0">
              <a:solidFill>
                <a:srgbClr val="00000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 algn="ctr"/>
            <a:r>
              <a:rPr lang="ko-KR" altLang="en-US" b="1" kern="0" dirty="0" smtClean="0">
                <a:solidFill>
                  <a:srgbClr val="00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경기도가족여성연구원 정혜원 연구위원</a:t>
            </a:r>
            <a:endParaRPr lang="ko-KR" altLang="en-US" dirty="0"/>
          </a:p>
        </p:txBody>
      </p:sp>
      <p:cxnSp>
        <p:nvCxnSpPr>
          <p:cNvPr id="13" name="직선 연결선 12"/>
          <p:cNvCxnSpPr/>
          <p:nvPr/>
        </p:nvCxnSpPr>
        <p:spPr>
          <a:xfrm>
            <a:off x="4035359" y="3649588"/>
            <a:ext cx="1111220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3091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1.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경기도 젠더폭력방지  환경  분석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812116" y="5462344"/>
            <a:ext cx="27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0</a:t>
            </a:r>
            <a:endParaRPr lang="ko-KR" altLang="en-US" sz="1200" dirty="0">
              <a:solidFill>
                <a:schemeClr val="bg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2586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 </a:t>
            </a: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젠더폭력의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현황 및 전망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3774049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73850"/>
            <a:ext cx="6840760" cy="397143"/>
            <a:chOff x="323528" y="1073850"/>
            <a:chExt cx="6840760" cy="397143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데이트 폭력 발생 현황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(2016-2018)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301432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직사각형 43"/>
          <p:cNvSpPr/>
          <p:nvPr/>
        </p:nvSpPr>
        <p:spPr>
          <a:xfrm>
            <a:off x="248648" y="4558233"/>
            <a:ext cx="8646704" cy="337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endParaRPr lang="ko-KR" altLang="en-US" sz="1200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aphicFrame>
        <p:nvGraphicFramePr>
          <p:cNvPr id="17" name="차트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0400147"/>
              </p:ext>
            </p:extLst>
          </p:nvPr>
        </p:nvGraphicFramePr>
        <p:xfrm>
          <a:off x="323528" y="1741524"/>
          <a:ext cx="3965012" cy="2266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51" name="그룹 50"/>
          <p:cNvGrpSpPr/>
          <p:nvPr/>
        </p:nvGrpSpPr>
        <p:grpSpPr>
          <a:xfrm>
            <a:off x="4454624" y="1073850"/>
            <a:ext cx="6840760" cy="397143"/>
            <a:chOff x="323528" y="1073850"/>
            <a:chExt cx="6840760" cy="397143"/>
          </a:xfrm>
        </p:grpSpPr>
        <p:sp>
          <p:nvSpPr>
            <p:cNvPr id="52" name="직사각형 51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성매매 단속 건수 및 검거 인원</a:t>
              </a:r>
              <a:r>
                <a:rPr lang="en-US" altLang="ko-KR" sz="1400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(2016-2018)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53" name="직사각형 52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4" name="직선 연결선 53"/>
            <p:cNvCxnSpPr>
              <a:endCxn id="52" idx="2"/>
            </p:cNvCxnSpPr>
            <p:nvPr/>
          </p:nvCxnSpPr>
          <p:spPr>
            <a:xfrm flipV="1">
              <a:off x="333538" y="1451646"/>
              <a:ext cx="3490562" cy="19347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5" name="차트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9069559"/>
              </p:ext>
            </p:extLst>
          </p:nvPr>
        </p:nvGraphicFramePr>
        <p:xfrm>
          <a:off x="4427984" y="1715621"/>
          <a:ext cx="4517601" cy="2687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직사각형 19"/>
          <p:cNvSpPr/>
          <p:nvPr/>
        </p:nvSpPr>
        <p:spPr>
          <a:xfrm>
            <a:off x="3303181" y="1514651"/>
            <a:ext cx="9364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건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8011857" y="1514651"/>
            <a:ext cx="110479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건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명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236097" y="5100057"/>
            <a:ext cx="4815322" cy="215444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(2019.6.3.),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행정안전부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주민등록인구통계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427984" y="5096518"/>
            <a:ext cx="4815322" cy="338554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「경찰청범죄통계」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-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성매매알선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등 행위의 처벌에 관한 법률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아동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〮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청소년의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성보호에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관한 법률</a:t>
            </a:r>
            <a:endParaRPr lang="en-US" altLang="ko-KR" sz="800" kern="0" dirty="0" smtClean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127000" marR="127000" fontAlgn="base"/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       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행정안전부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주민등록인구통계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00001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11</a:t>
            </a:fld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6228184" y="162555"/>
            <a:ext cx="2862406" cy="966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467544" y="1164966"/>
            <a:ext cx="33212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카메라 등 이용 </a:t>
            </a: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촬영죄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(2016, 2018)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52151" y="4296793"/>
            <a:ext cx="3639550" cy="337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pSp>
        <p:nvGrpSpPr>
          <p:cNvPr id="39" name="그룹 38"/>
          <p:cNvGrpSpPr/>
          <p:nvPr/>
        </p:nvGrpSpPr>
        <p:grpSpPr>
          <a:xfrm>
            <a:off x="323528" y="1166404"/>
            <a:ext cx="3491213" cy="322944"/>
            <a:chOff x="683568" y="1242385"/>
            <a:chExt cx="3491213" cy="322944"/>
          </a:xfrm>
        </p:grpSpPr>
        <p:sp>
          <p:nvSpPr>
            <p:cNvPr id="40" name="직사각형 39"/>
            <p:cNvSpPr/>
            <p:nvPr/>
          </p:nvSpPr>
          <p:spPr>
            <a:xfrm flipH="1">
              <a:off x="683568" y="1242385"/>
              <a:ext cx="144425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 flipV="1">
              <a:off x="692556" y="1565328"/>
              <a:ext cx="3482225" cy="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직사각형 64"/>
          <p:cNvSpPr/>
          <p:nvPr/>
        </p:nvSpPr>
        <p:spPr>
          <a:xfrm>
            <a:off x="5070238" y="553244"/>
            <a:ext cx="33181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음란물 유포자 등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(2016, 2018)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grpSp>
        <p:nvGrpSpPr>
          <p:cNvPr id="67" name="그룹 66"/>
          <p:cNvGrpSpPr/>
          <p:nvPr/>
        </p:nvGrpSpPr>
        <p:grpSpPr>
          <a:xfrm>
            <a:off x="4932040" y="588454"/>
            <a:ext cx="3491213" cy="322944"/>
            <a:chOff x="683568" y="1242385"/>
            <a:chExt cx="3491213" cy="322944"/>
          </a:xfrm>
        </p:grpSpPr>
        <p:sp>
          <p:nvSpPr>
            <p:cNvPr id="68" name="직사각형 67"/>
            <p:cNvSpPr/>
            <p:nvPr/>
          </p:nvSpPr>
          <p:spPr>
            <a:xfrm flipH="1">
              <a:off x="683568" y="1242385"/>
              <a:ext cx="144425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9" name="직선 연결선 68"/>
            <p:cNvCxnSpPr/>
            <p:nvPr/>
          </p:nvCxnSpPr>
          <p:spPr>
            <a:xfrm flipV="1">
              <a:off x="692556" y="1565328"/>
              <a:ext cx="3482225" cy="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직사각형 30"/>
          <p:cNvSpPr/>
          <p:nvPr/>
        </p:nvSpPr>
        <p:spPr>
          <a:xfrm>
            <a:off x="5085453" y="3095010"/>
            <a:ext cx="33181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아동 음란물 유포자 등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(2016, 2018)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4932040" y="3095010"/>
            <a:ext cx="3491213" cy="322944"/>
            <a:chOff x="683568" y="1242385"/>
            <a:chExt cx="3491213" cy="322944"/>
          </a:xfrm>
        </p:grpSpPr>
        <p:sp>
          <p:nvSpPr>
            <p:cNvPr id="34" name="직사각형 33"/>
            <p:cNvSpPr/>
            <p:nvPr/>
          </p:nvSpPr>
          <p:spPr>
            <a:xfrm flipH="1">
              <a:off x="683568" y="1242385"/>
              <a:ext cx="144425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5" name="직선 연결선 34"/>
            <p:cNvCxnSpPr/>
            <p:nvPr/>
          </p:nvCxnSpPr>
          <p:spPr>
            <a:xfrm flipV="1">
              <a:off x="692556" y="1565328"/>
              <a:ext cx="3482225" cy="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7" name="차트 26"/>
          <p:cNvGraphicFramePr>
            <a:graphicFrameLocks/>
          </p:cNvGraphicFramePr>
          <p:nvPr>
            <p:extLst/>
          </p:nvPr>
        </p:nvGraphicFramePr>
        <p:xfrm>
          <a:off x="323528" y="1597488"/>
          <a:ext cx="4104456" cy="2411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8" name="직사각형 3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329346" y="514792"/>
            <a:ext cx="2586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 </a:t>
            </a: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젠더폭력의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현황 및 전망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43" name="직선 연결선 42"/>
          <p:cNvCxnSpPr/>
          <p:nvPr/>
        </p:nvCxnSpPr>
        <p:spPr>
          <a:xfrm>
            <a:off x="323528" y="1029469"/>
            <a:ext cx="3774049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1.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경기도 젠더폭력방지  환경  분석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pic>
        <p:nvPicPr>
          <p:cNvPr id="46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sp>
        <p:nvSpPr>
          <p:cNvPr id="25" name="직사각형 24"/>
          <p:cNvSpPr/>
          <p:nvPr/>
        </p:nvSpPr>
        <p:spPr>
          <a:xfrm>
            <a:off x="13951" y="4701252"/>
            <a:ext cx="5112568" cy="830997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1)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성폭력범죄의 처벌 등에 관한 특례법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14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조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카메라 등을 이용한 촬영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위반</a:t>
            </a:r>
            <a:endParaRPr lang="en-US" altLang="ko-KR" sz="800" kern="0" dirty="0" smtClean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127000" marR="127000" fontAlgn="base"/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    2)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정보통신망이용촉진 및 정보보호 등에 관한 법률 위한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음란물 유포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r>
              <a:rPr lang="en-US" altLang="ko-KR" sz="8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〮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방조</a:t>
            </a:r>
            <a:r>
              <a:rPr lang="en-US" altLang="ko-KR" sz="800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〮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교사</a:t>
            </a:r>
            <a:endParaRPr lang="en-US" altLang="ko-KR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127000" marR="127000" fontAlgn="base"/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     3)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아동</a:t>
            </a:r>
            <a:r>
              <a:rPr lang="en-US" altLang="ko-KR" sz="800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〮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청소년의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성보호에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관한 법률 위반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음란물제작</a:t>
            </a:r>
            <a:r>
              <a:rPr lang="en-US" altLang="ko-KR" sz="800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〮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배포 등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r>
              <a:rPr lang="en-US" altLang="ko-KR" sz="800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〮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방조</a:t>
            </a:r>
            <a:r>
              <a:rPr lang="en-US" altLang="ko-KR" sz="800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〮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교사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</a:t>
            </a:r>
          </a:p>
          <a:p>
            <a:pPr marL="127000" marR="127000" fontAlgn="base"/>
            <a:r>
              <a:rPr lang="en-US" altLang="ko-KR" sz="8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※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아동음란물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유포자만에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대한 통계는 형사정보시스템 상 추출되지 않기에 제작</a:t>
            </a:r>
            <a:r>
              <a:rPr lang="en-US" altLang="ko-KR" sz="800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〮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배포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등에 대한 통계를 제공함</a:t>
            </a:r>
            <a:endParaRPr lang="en-US" altLang="ko-KR" sz="800" kern="0" dirty="0" smtClean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127000" marR="127000" fontAlgn="base"/>
            <a:endParaRPr lang="en-US" altLang="ko-KR" sz="800" kern="0" dirty="0" smtClean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(2019.6.3.)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행정안전부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주민등록인구통계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graphicFrame>
        <p:nvGraphicFramePr>
          <p:cNvPr id="26" name="차트 25"/>
          <p:cNvGraphicFramePr>
            <a:graphicFrameLocks/>
          </p:cNvGraphicFramePr>
          <p:nvPr>
            <p:extLst/>
          </p:nvPr>
        </p:nvGraphicFramePr>
        <p:xfrm>
          <a:off x="4860032" y="1067438"/>
          <a:ext cx="4032448" cy="2019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9" name="차트 28"/>
          <p:cNvGraphicFramePr>
            <a:graphicFrameLocks/>
          </p:cNvGraphicFramePr>
          <p:nvPr>
            <p:extLst/>
          </p:nvPr>
        </p:nvGraphicFramePr>
        <p:xfrm>
          <a:off x="4846809" y="3566383"/>
          <a:ext cx="4032448" cy="2148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0" name="직사각형 29"/>
          <p:cNvSpPr/>
          <p:nvPr/>
        </p:nvSpPr>
        <p:spPr>
          <a:xfrm>
            <a:off x="3215016" y="1514651"/>
            <a:ext cx="11128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건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명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7812360" y="890447"/>
            <a:ext cx="11128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건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명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</a:p>
        </p:txBody>
      </p:sp>
      <p:sp>
        <p:nvSpPr>
          <p:cNvPr id="45" name="직사각형 44"/>
          <p:cNvSpPr/>
          <p:nvPr/>
        </p:nvSpPr>
        <p:spPr>
          <a:xfrm>
            <a:off x="7812360" y="3371788"/>
            <a:ext cx="11128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건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명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482014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1.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경기도 젠더폭력방지  환경  분석 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12</a:t>
            </a:fld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2586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 </a:t>
            </a: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젠더폭력의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현황 및 전망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3774049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73850"/>
            <a:ext cx="6840760" cy="415498"/>
            <a:chOff x="323528" y="1073850"/>
            <a:chExt cx="6840760" cy="415498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카메라 등 이용 촬영 범죄 현황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(2013-2017)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 flipV="1">
              <a:off x="333538" y="1451646"/>
              <a:ext cx="3490562" cy="1934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직사각형 43"/>
          <p:cNvSpPr/>
          <p:nvPr/>
        </p:nvSpPr>
        <p:spPr>
          <a:xfrm>
            <a:off x="248648" y="4558233"/>
            <a:ext cx="8646704" cy="337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endParaRPr lang="ko-KR" altLang="en-US" sz="1200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pSp>
        <p:nvGrpSpPr>
          <p:cNvPr id="51" name="그룹 50"/>
          <p:cNvGrpSpPr/>
          <p:nvPr/>
        </p:nvGrpSpPr>
        <p:grpSpPr>
          <a:xfrm>
            <a:off x="4499992" y="1098845"/>
            <a:ext cx="6840760" cy="397144"/>
            <a:chOff x="323528" y="1073850"/>
            <a:chExt cx="6840760" cy="397144"/>
          </a:xfrm>
        </p:grpSpPr>
        <p:sp>
          <p:nvSpPr>
            <p:cNvPr id="52" name="직사각형 51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카메라 등 이용 촬영 범죄 면식범 현황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(2017)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53" name="직사각형 52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4" name="직선 연결선 53"/>
            <p:cNvCxnSpPr/>
            <p:nvPr/>
          </p:nvCxnSpPr>
          <p:spPr>
            <a:xfrm flipV="1">
              <a:off x="333538" y="1449843"/>
              <a:ext cx="3815841" cy="2115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직사각형 19"/>
          <p:cNvSpPr/>
          <p:nvPr/>
        </p:nvSpPr>
        <p:spPr>
          <a:xfrm>
            <a:off x="2842531" y="1514202"/>
            <a:ext cx="9364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건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7977251" y="1557119"/>
            <a:ext cx="9396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en-US" altLang="ko-KR" sz="1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%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116718" y="5089748"/>
            <a:ext cx="4455282" cy="338554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국회요구자료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이재정의원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최근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5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년간 카메라 등 이용촬영범죄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검거인원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등 현황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2018.12.20.), </a:t>
            </a:r>
          </a:p>
          <a:p>
            <a:pPr marL="127000" marR="127000" fontAlgn="base"/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      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 국회제출 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.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grpSp>
        <p:nvGrpSpPr>
          <p:cNvPr id="27" name="그룹 26"/>
          <p:cNvGrpSpPr/>
          <p:nvPr/>
        </p:nvGrpSpPr>
        <p:grpSpPr>
          <a:xfrm>
            <a:off x="4510002" y="3125150"/>
            <a:ext cx="4104456" cy="415498"/>
            <a:chOff x="323528" y="1073850"/>
            <a:chExt cx="4104456" cy="415498"/>
          </a:xfrm>
        </p:grpSpPr>
        <p:sp>
          <p:nvSpPr>
            <p:cNvPr id="28" name="직사각형 27"/>
            <p:cNvSpPr/>
            <p:nvPr/>
          </p:nvSpPr>
          <p:spPr>
            <a:xfrm>
              <a:off x="483912" y="1073850"/>
              <a:ext cx="3944072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카메라 이용 등 촬영 범죄 발생 장소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(2018)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/>
            <p:nvPr/>
          </p:nvCxnSpPr>
          <p:spPr>
            <a:xfrm flipV="1">
              <a:off x="333538" y="1451646"/>
              <a:ext cx="3805831" cy="1934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직사각형 46"/>
          <p:cNvSpPr/>
          <p:nvPr/>
        </p:nvSpPr>
        <p:spPr>
          <a:xfrm>
            <a:off x="7977251" y="3583346"/>
            <a:ext cx="9396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en-US" altLang="ko-KR" sz="1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%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</a:p>
        </p:txBody>
      </p:sp>
      <p:sp>
        <p:nvSpPr>
          <p:cNvPr id="49" name="직사각형 48"/>
          <p:cNvSpPr/>
          <p:nvPr/>
        </p:nvSpPr>
        <p:spPr>
          <a:xfrm>
            <a:off x="4355976" y="5089748"/>
            <a:ext cx="4455282" cy="215444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(2019.9.25.)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4360168" y="2644145"/>
            <a:ext cx="4455282" cy="338554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국회요구자료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이재정 의원 최근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5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년간 카메라 등 이용촬영범죄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검거인원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등 현황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2018.12.20.), </a:t>
            </a:r>
          </a:p>
          <a:p>
            <a:pPr marL="127000" marR="127000" fontAlgn="base"/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      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 국회제출 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.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graphicFrame>
        <p:nvGraphicFramePr>
          <p:cNvPr id="32" name="차트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5996226"/>
              </p:ext>
            </p:extLst>
          </p:nvPr>
        </p:nvGraphicFramePr>
        <p:xfrm>
          <a:off x="4301258" y="1499373"/>
          <a:ext cx="4594094" cy="1002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5" name="차트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8425399"/>
              </p:ext>
            </p:extLst>
          </p:nvPr>
        </p:nvGraphicFramePr>
        <p:xfrm>
          <a:off x="4499992" y="3715078"/>
          <a:ext cx="4536504" cy="1452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7" name="차트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6860849"/>
              </p:ext>
            </p:extLst>
          </p:nvPr>
        </p:nvGraphicFramePr>
        <p:xfrm>
          <a:off x="294971" y="1601110"/>
          <a:ext cx="3529129" cy="2578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5527544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974274" y="3546222"/>
            <a:ext cx="777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젠더폭력방지 추진방향 및 과제</a:t>
            </a:r>
            <a:endParaRPr lang="en-US" altLang="ko-KR" sz="320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00586" y="3645076"/>
            <a:ext cx="73689" cy="4859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13</a:t>
            </a:fld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23528" y="337220"/>
            <a:ext cx="8568952" cy="496855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51405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14</a:t>
            </a:fld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647505"/>
              </p:ext>
            </p:extLst>
          </p:nvPr>
        </p:nvGraphicFramePr>
        <p:xfrm>
          <a:off x="528864" y="1393389"/>
          <a:ext cx="6347392" cy="3732931"/>
        </p:xfrm>
        <a:graphic>
          <a:graphicData uri="http://schemas.openxmlformats.org/drawingml/2006/table">
            <a:tbl>
              <a:tblPr/>
              <a:tblGrid>
                <a:gridCol w="697745">
                  <a:extLst>
                    <a:ext uri="{9D8B030D-6E8A-4147-A177-3AD203B41FA5}">
                      <a16:colId xmlns:a16="http://schemas.microsoft.com/office/drawing/2014/main" val="135329154"/>
                    </a:ext>
                  </a:extLst>
                </a:gridCol>
                <a:gridCol w="1568040">
                  <a:extLst>
                    <a:ext uri="{9D8B030D-6E8A-4147-A177-3AD203B41FA5}">
                      <a16:colId xmlns:a16="http://schemas.microsoft.com/office/drawing/2014/main" val="3328345333"/>
                    </a:ext>
                  </a:extLst>
                </a:gridCol>
                <a:gridCol w="4081607">
                  <a:extLst>
                    <a:ext uri="{9D8B030D-6E8A-4147-A177-3AD203B41FA5}">
                      <a16:colId xmlns:a16="http://schemas.microsoft.com/office/drawing/2014/main" val="3484610652"/>
                    </a:ext>
                  </a:extLst>
                </a:gridCol>
              </a:tblGrid>
              <a:tr h="6042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제 </a:t>
                      </a:r>
                      <a:r>
                        <a:rPr lang="en-US" altLang="ko-KR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 </a:t>
                      </a:r>
                      <a:r>
                        <a:rPr lang="ko-KR" altLang="en-US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영역</a:t>
                      </a:r>
                      <a:endParaRPr lang="ko-KR" altLang="en-US" sz="1100" b="1" kern="0" spc="0" dirty="0">
                        <a:solidFill>
                          <a:srgbClr val="FFFFFF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17172" marR="17172" marT="17172" marB="171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A2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추진체계 구축 및 내실화</a:t>
                      </a:r>
                      <a:endParaRPr lang="ko-KR" altLang="en-US" sz="1100" kern="0" spc="-1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172" marR="17172" marT="17172" marB="1717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670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젠더폭력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방지를 위한 정책 추진 기반 마련</a:t>
                      </a:r>
                      <a:endParaRPr lang="en-US" altLang="ko-KR" sz="1100" kern="0" spc="-15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6670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0" spc="-150" baseline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젠더폭력</a:t>
                      </a:r>
                      <a:r>
                        <a:rPr lang="ko-KR" altLang="en-US" sz="1100" kern="0" spc="-150" baseline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방지를 위한 지역사회 추진체계 구축</a:t>
                      </a:r>
                      <a:endParaRPr lang="en-US" altLang="ko-KR" sz="1100" kern="0" spc="-150" baseline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172" marR="17172" marT="17172" marB="1717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7755189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17172" marR="17172" marT="17172" marB="17172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05214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제 </a:t>
                      </a:r>
                      <a:r>
                        <a:rPr lang="en-US" altLang="ko-KR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 </a:t>
                      </a:r>
                      <a:r>
                        <a:rPr lang="ko-KR" altLang="en-US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영역</a:t>
                      </a:r>
                      <a:endParaRPr lang="ko-KR" altLang="en-US" sz="1100" b="1" kern="0" spc="0" dirty="0">
                        <a:solidFill>
                          <a:srgbClr val="FFFFFF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17172" marR="17172" marT="17172" marB="171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A2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예방 정책 내실화</a:t>
                      </a:r>
                      <a:endParaRPr lang="ko-KR" altLang="en-US" sz="1100" kern="0" spc="-1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172" marR="17172" marT="17172" marB="1717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670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젠더폭력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 </a:t>
                      </a: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예방문화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조성</a:t>
                      </a:r>
                      <a:endParaRPr lang="en-US" altLang="ko-KR" sz="1100" kern="0" spc="-15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6670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젠더폭력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예방교육 내실화</a:t>
                      </a:r>
                      <a:endParaRPr lang="ko-KR" altLang="en-US" sz="1100" kern="0" spc="-1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172" marR="17172" marT="17172" marB="1717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500889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b="1" kern="0" spc="0" dirty="0">
                        <a:solidFill>
                          <a:srgbClr val="FFFFFF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17172" marR="17172" marT="17172" marB="17172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84137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제 </a:t>
                      </a:r>
                      <a:r>
                        <a:rPr lang="en-US" altLang="ko-KR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 </a:t>
                      </a:r>
                      <a:r>
                        <a:rPr lang="ko-KR" altLang="en-US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영역</a:t>
                      </a:r>
                      <a:endParaRPr lang="ko-KR" altLang="en-US" sz="1100" b="1" kern="0" spc="0" dirty="0">
                        <a:solidFill>
                          <a:srgbClr val="FFFFFF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17172" marR="17172" marT="17172" marB="171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A2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피해자 보호 및 지원 확대</a:t>
                      </a:r>
                      <a:endParaRPr lang="ko-KR" altLang="en-US" sz="1100" kern="0" spc="-1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172" marR="17172" marT="17172" marB="1717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670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젠더폭력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피해자 지원체계 강화</a:t>
                      </a:r>
                      <a:endParaRPr lang="en-US" altLang="ko-KR" sz="1100" kern="0" spc="-15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6670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젠더폭력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차 피해 근절 및 피해자 대응역량 강화</a:t>
                      </a:r>
                      <a:endParaRPr lang="en-US" altLang="ko-KR" sz="1100" kern="0" spc="-15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6670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아동청소년 </a:t>
                      </a: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성보호</a:t>
                      </a:r>
                      <a:r>
                        <a:rPr lang="en-US" altLang="ko-KR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장애</a:t>
                      </a: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〮</a:t>
                      </a: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폭력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피해 이주여성 보호 및 지원강화</a:t>
                      </a:r>
                      <a:endParaRPr lang="ko-KR" altLang="en-US" sz="1100" kern="0" spc="-1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172" marR="17172" marT="17172" marB="1717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1547028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17172" marR="17172" marT="17172" marB="17172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088648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제 </a:t>
                      </a:r>
                      <a:r>
                        <a:rPr lang="en-US" altLang="ko-KR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4 </a:t>
                      </a:r>
                      <a:r>
                        <a:rPr lang="ko-KR" altLang="en-US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영역</a:t>
                      </a:r>
                      <a:endParaRPr lang="ko-KR" altLang="en-US" sz="1100" b="1" kern="0" spc="0" dirty="0">
                        <a:solidFill>
                          <a:srgbClr val="FFFFFF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17172" marR="17172" marT="17172" marB="171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A2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신속한 대응 및 재범방지</a:t>
                      </a:r>
                      <a:endParaRPr lang="ko-KR" altLang="en-US" sz="1100" kern="0" spc="-1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172" marR="17172" marT="17172" marB="1717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670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젠더폭력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대응체계 고도화</a:t>
                      </a:r>
                      <a:endParaRPr lang="en-US" altLang="ko-KR" sz="1100" kern="0" spc="-15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6670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젠더폭력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재범방지</a:t>
                      </a:r>
                      <a:endParaRPr lang="ko-KR" altLang="en-US" sz="1100" kern="0" spc="-1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172" marR="17172" marT="17172" marB="1717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6544562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17172" marR="17172" marT="17172" marB="17172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73240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제 </a:t>
                      </a:r>
                      <a:r>
                        <a:rPr lang="en-US" altLang="ko-KR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5 </a:t>
                      </a:r>
                      <a:r>
                        <a:rPr lang="ko-KR" altLang="en-US" sz="1100" b="1" kern="0" spc="0" dirty="0" smtClean="0">
                          <a:solidFill>
                            <a:srgbClr val="FFFFFF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영역</a:t>
                      </a:r>
                      <a:endParaRPr lang="ko-KR" altLang="en-US" sz="1100" b="1" kern="0" spc="0" dirty="0">
                        <a:solidFill>
                          <a:srgbClr val="FFFFFF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17172" marR="17172" marT="17172" marB="171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A2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지역사회 안전환경 조성</a:t>
                      </a:r>
                      <a:endParaRPr lang="ko-KR" altLang="en-US" sz="1100" kern="0" spc="-1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172" marR="17172" marT="17172" marB="1717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670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소녀와 여성이 안전한 지역사회 조성</a:t>
                      </a:r>
                      <a:endParaRPr lang="en-US" altLang="ko-KR" sz="1100" kern="0" spc="-15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6670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지역주도형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성평등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100" kern="0" spc="-1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안전사업</a:t>
                      </a:r>
                      <a:r>
                        <a:rPr lang="ko-KR" altLang="en-US" sz="1100" kern="0" spc="-1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발굴 및 지원</a:t>
                      </a:r>
                      <a:endParaRPr lang="ko-KR" altLang="en-US" sz="1100" kern="0" spc="-1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172" marR="17172" marT="17172" marB="1717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1768129"/>
                  </a:ext>
                </a:extLst>
              </a:tr>
            </a:tbl>
          </a:graphicData>
        </a:graphic>
      </p:graphicFrame>
      <p:grpSp>
        <p:nvGrpSpPr>
          <p:cNvPr id="3" name="그룹 2"/>
          <p:cNvGrpSpPr/>
          <p:nvPr/>
        </p:nvGrpSpPr>
        <p:grpSpPr>
          <a:xfrm>
            <a:off x="213942" y="250761"/>
            <a:ext cx="4502074" cy="939975"/>
            <a:chOff x="213942" y="250761"/>
            <a:chExt cx="4502074" cy="939975"/>
          </a:xfrm>
        </p:grpSpPr>
        <p:sp>
          <p:nvSpPr>
            <p:cNvPr id="8" name="직사각형 7"/>
            <p:cNvSpPr/>
            <p:nvPr/>
          </p:nvSpPr>
          <p:spPr>
            <a:xfrm rot="5400000">
              <a:off x="25528" y="439175"/>
              <a:ext cx="416755" cy="39927"/>
            </a:xfrm>
            <a:prstGeom prst="rect">
              <a:avLst/>
            </a:prstGeom>
            <a:solidFill>
              <a:srgbClr val="F164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44" tIns="60972" rIns="121944" bIns="60972"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" name="직선 연결선 10"/>
            <p:cNvCxnSpPr/>
            <p:nvPr/>
          </p:nvCxnSpPr>
          <p:spPr>
            <a:xfrm>
              <a:off x="533734" y="1164370"/>
              <a:ext cx="3742991" cy="16743"/>
            </a:xfrm>
            <a:prstGeom prst="line">
              <a:avLst/>
            </a:prstGeom>
            <a:ln w="28575">
              <a:solidFill>
                <a:srgbClr val="F164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53869" y="250761"/>
              <a:ext cx="44621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spc="-2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F1646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  <a:cs typeface="Arial Unicode MS" panose="020B0604020202020204" pitchFamily="50" charset="-127"/>
                </a:rPr>
                <a:t>2. </a:t>
              </a:r>
              <a:r>
                <a:rPr lang="ko-KR" altLang="en-US" sz="2000" spc="-2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F1646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  <a:cs typeface="Arial Unicode MS" panose="020B0604020202020204" pitchFamily="50" charset="-127"/>
                </a:rPr>
                <a:t>추진방향  및  과제</a:t>
              </a:r>
              <a:endParaRPr lang="ko-KR" altLang="en-US" sz="2000" spc="-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528864" y="667516"/>
              <a:ext cx="368309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경기도 젠더폭력방지 기본계획 영역별 추진과제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</p:grpSp>
      <p:pic>
        <p:nvPicPr>
          <p:cNvPr id="12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08281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2. </a:t>
            </a:r>
            <a:r>
              <a:rPr lang="ko-KR" altLang="en-US" sz="2000" spc="-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추진방향 </a:t>
            </a:r>
            <a:r>
              <a:rPr lang="ko-KR" altLang="en-US" sz="2000" spc="-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및  과제 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15</a:t>
            </a:fld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31625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1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영역 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: 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추진체계 구축 및 내실화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2736304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73850"/>
            <a:ext cx="6840760" cy="397143"/>
            <a:chOff x="323528" y="1073850"/>
            <a:chExt cx="6840760" cy="397143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현황 및 진단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135814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직사각형 19"/>
          <p:cNvSpPr/>
          <p:nvPr/>
        </p:nvSpPr>
        <p:spPr>
          <a:xfrm>
            <a:off x="320120" y="1570225"/>
            <a:ext cx="40102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「여성폭력방지기본법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(2018.12.24.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제정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)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」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</a:t>
            </a: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경기도젠더폭력방지를 위한 법적 근거 및 정책 정비 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여성폭력방지시설과 피해자 지원범위 불균형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31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개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시군별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지역특성에 기반한 인프라 확충 및 내실화 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젠더폭력방지 및 안전한 지역사회 조성을 위한 지방자치 단체의 역할과 책임 확대 예상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자치경찰제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도입과 관련된 적극적인 노력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도민이 참여하는 정책개발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도내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실태 파악 위한 통계 및 실태조사 부족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 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정책 환류를 위한 제도 미흡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4572000" y="1143948"/>
            <a:ext cx="6840760" cy="397143"/>
            <a:chOff x="323528" y="1073850"/>
            <a:chExt cx="6840760" cy="397143"/>
          </a:xfrm>
        </p:grpSpPr>
        <p:sp>
          <p:nvSpPr>
            <p:cNvPr id="27" name="직사각형 26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추진방향 및 성과목표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9" name="직선 연결선 28"/>
            <p:cNvCxnSpPr/>
            <p:nvPr/>
          </p:nvCxnSpPr>
          <p:spPr>
            <a:xfrm>
              <a:off x="333538" y="1470993"/>
              <a:ext cx="185638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직사각형 29"/>
          <p:cNvSpPr/>
          <p:nvPr/>
        </p:nvSpPr>
        <p:spPr>
          <a:xfrm>
            <a:off x="4585478" y="1683096"/>
            <a:ext cx="1518131" cy="2616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4951765" y="1660020"/>
            <a:ext cx="758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kern="0" spc="-100" dirty="0" smtClean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추진방향</a:t>
            </a:r>
            <a:endParaRPr lang="ko-KR" altLang="en-US" sz="1400" dirty="0">
              <a:solidFill>
                <a:schemeClr val="bg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582010" y="1944723"/>
            <a:ext cx="4232644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지역특성에 기반한 젠더폭력방지 추진기반 및 협력체계 마련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시군과의 협력체계 강화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지역과 대상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유형에 따른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다기관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협력체계 강화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지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역에 근거한 민간 협력체계 구축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(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거버넌스</a:t>
            </a:r>
            <a:r>
              <a:rPr lang="en-US" altLang="ko-KR" sz="1200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)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성평등옴부즈만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설치 및 강화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66700" lvl="1" fontAlgn="base">
              <a:lnSpc>
                <a:spcPct val="150000"/>
              </a:lnSpc>
            </a:pPr>
            <a:endParaRPr lang="en-US" altLang="ko-KR" sz="1200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66700" lvl="1" fontAlgn="base">
              <a:lnSpc>
                <a:spcPct val="150000"/>
              </a:lnSpc>
            </a:pPr>
            <a:endParaRPr lang="en-US" altLang="ko-KR" sz="10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젠더폭력방지를 위한 실질적 협력체계 구축 및 기반 마련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4585478" y="3537513"/>
            <a:ext cx="1518131" cy="307777"/>
            <a:chOff x="4585478" y="3816159"/>
            <a:chExt cx="1518131" cy="307777"/>
          </a:xfrm>
        </p:grpSpPr>
        <p:sp>
          <p:nvSpPr>
            <p:cNvPr id="36" name="직사각형 35"/>
            <p:cNvSpPr/>
            <p:nvPr/>
          </p:nvSpPr>
          <p:spPr>
            <a:xfrm>
              <a:off x="4585478" y="3839235"/>
              <a:ext cx="1518131" cy="261627"/>
            </a:xfrm>
            <a:prstGeom prst="rect">
              <a:avLst/>
            </a:prstGeom>
            <a:solidFill>
              <a:srgbClr val="F164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4951765" y="3816159"/>
              <a:ext cx="75854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kern="0" spc="-100" dirty="0" smtClean="0">
                  <a:solidFill>
                    <a:schemeClr val="bg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성과목표</a:t>
              </a:r>
              <a:endParaRPr lang="ko-KR" altLang="en-US" sz="1400" dirty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</p:grpSp>
      <p:sp>
        <p:nvSpPr>
          <p:cNvPr id="4" name="직사각형 3"/>
          <p:cNvSpPr/>
          <p:nvPr/>
        </p:nvSpPr>
        <p:spPr>
          <a:xfrm>
            <a:off x="4568768" y="4775940"/>
            <a:ext cx="4572000" cy="3370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젠더폭력방지를 위한 실질적 협력체계 구축 및 기반 마련</a:t>
            </a:r>
            <a:endParaRPr lang="en-US" altLang="ko-KR" sz="1200" b="1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pSp>
        <p:nvGrpSpPr>
          <p:cNvPr id="46" name="그룹 45"/>
          <p:cNvGrpSpPr/>
          <p:nvPr/>
        </p:nvGrpSpPr>
        <p:grpSpPr>
          <a:xfrm>
            <a:off x="4572000" y="4369668"/>
            <a:ext cx="6840760" cy="397143"/>
            <a:chOff x="323528" y="1073850"/>
            <a:chExt cx="6840760" cy="397143"/>
          </a:xfrm>
        </p:grpSpPr>
        <p:sp>
          <p:nvSpPr>
            <p:cNvPr id="47" name="직사각형 46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중점과제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9" name="직선 연결선 48"/>
            <p:cNvCxnSpPr/>
            <p:nvPr/>
          </p:nvCxnSpPr>
          <p:spPr>
            <a:xfrm>
              <a:off x="333538" y="1470993"/>
              <a:ext cx="185638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436910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2. 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추진방향 </a:t>
            </a:r>
            <a:r>
              <a:rPr lang="ko-KR" altLang="en-US" sz="2000" spc="-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및  과제 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16</a:t>
            </a:fld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3162534" cy="45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2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영역 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: 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예방 정책 내실화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2736304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73850"/>
            <a:ext cx="6840760" cy="397143"/>
            <a:chOff x="323528" y="1073850"/>
            <a:chExt cx="6840760" cy="397143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현황 및 진단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135814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직사각형 11"/>
          <p:cNvSpPr/>
          <p:nvPr/>
        </p:nvSpPr>
        <p:spPr>
          <a:xfrm>
            <a:off x="273693" y="1589572"/>
            <a:ext cx="415429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2017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년 안전분야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성평등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지수가 경기도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(69.9)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로 전국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(70.0)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보다 낮음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.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특히 분야 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1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위 지역보다는 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15.5p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낮음 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성고정관념과 성차별주의에 대한 보다 포괄적이고 종합적인 예방교육이 요구됨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지속성과 확장성이 다른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젠더폭력과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구별되는 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‘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디지털성범죄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’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의 급증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교육의 대상 다양화와 교육내용의 질적 개선 필요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청소년 성매매의 실태가 심각성 및 청소년 사이에 발생하는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청소년 대상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젠더폭력의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심각성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0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청소년 대상 조기발견 및 개입을 위한 예방교육 및 이를 통한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효과성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제고가 필요함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.</a:t>
            </a:r>
          </a:p>
        </p:txBody>
      </p:sp>
      <p:grpSp>
        <p:nvGrpSpPr>
          <p:cNvPr id="13" name="그룹 12"/>
          <p:cNvGrpSpPr/>
          <p:nvPr/>
        </p:nvGrpSpPr>
        <p:grpSpPr>
          <a:xfrm>
            <a:off x="4572000" y="1073850"/>
            <a:ext cx="6840760" cy="397143"/>
            <a:chOff x="323528" y="1073850"/>
            <a:chExt cx="6840760" cy="397143"/>
          </a:xfrm>
        </p:grpSpPr>
        <p:sp>
          <p:nvSpPr>
            <p:cNvPr id="14" name="직사각형 13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추진방향 및 성과목표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/>
            <p:cNvCxnSpPr/>
            <p:nvPr/>
          </p:nvCxnSpPr>
          <p:spPr>
            <a:xfrm>
              <a:off x="333538" y="1470993"/>
              <a:ext cx="185638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직사각형 17"/>
          <p:cNvSpPr/>
          <p:nvPr/>
        </p:nvSpPr>
        <p:spPr>
          <a:xfrm>
            <a:off x="4585478" y="1612998"/>
            <a:ext cx="1518131" cy="2616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951765" y="1589922"/>
            <a:ext cx="758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kern="0" spc="-100" dirty="0" smtClean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추진방향</a:t>
            </a:r>
            <a:endParaRPr lang="ko-KR" altLang="en-US" sz="1400" dirty="0">
              <a:solidFill>
                <a:schemeClr val="bg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582010" y="1874625"/>
            <a:ext cx="42326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예방프로그램 고도화 및 청소년 대상 조기발견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개입 강화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차별주의에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대한 포괄적인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예방문화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조성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교육대상별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폭력유형별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세분화된 맞춤형 예방교육프로그램을 구축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청소년 대상 조기발견 및 개입 고도화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취약층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대상 맞춤형 예방사업을 강화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66700" lvl="1" fontAlgn="base">
              <a:lnSpc>
                <a:spcPct val="150000"/>
              </a:lnSpc>
            </a:pPr>
            <a:endParaRPr lang="en-US" altLang="ko-KR" sz="1200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66700" lvl="1" fontAlgn="base">
              <a:lnSpc>
                <a:spcPct val="150000"/>
              </a:lnSpc>
            </a:pP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951765" y="3816159"/>
            <a:ext cx="758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kern="0" spc="-100" dirty="0" smtClean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성과목표</a:t>
            </a:r>
            <a:endParaRPr lang="ko-KR" altLang="en-US" sz="1400" dirty="0">
              <a:solidFill>
                <a:schemeClr val="bg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4568768" y="3793604"/>
            <a:ext cx="4572000" cy="614562"/>
            <a:chOff x="4568768" y="4257961"/>
            <a:chExt cx="4572000" cy="614562"/>
          </a:xfrm>
        </p:grpSpPr>
        <p:sp>
          <p:nvSpPr>
            <p:cNvPr id="25" name="직사각형 24"/>
            <p:cNvSpPr/>
            <p:nvPr/>
          </p:nvSpPr>
          <p:spPr>
            <a:xfrm>
              <a:off x="4920623" y="4257961"/>
              <a:ext cx="79380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kern="0" spc="-100" dirty="0" smtClean="0">
                  <a:solidFill>
                    <a:schemeClr val="bg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중점 과제</a:t>
              </a:r>
              <a:endParaRPr lang="ko-KR" altLang="en-US" sz="1400" dirty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4568768" y="4535508"/>
              <a:ext cx="4572000" cy="33701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85750" lvl="0" indent="-285750" fontAlgn="base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1200" b="1" dirty="0">
                  <a:latin typeface="경기천년바탕 Regular" panose="02020503020101020101" pitchFamily="18" charset="-127"/>
                  <a:ea typeface="경기천년바탕 Regular" panose="02020503020101020101" pitchFamily="18" charset="-127"/>
                </a:rPr>
                <a:t>젠더폭력방지를 위한 실질적 협력체계 구축 및 기반 마련</a:t>
              </a:r>
              <a:endParaRPr lang="en-US" altLang="ko-KR" sz="1200" b="1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4572000" y="3718391"/>
            <a:ext cx="6840760" cy="397143"/>
            <a:chOff x="323528" y="1073850"/>
            <a:chExt cx="6840760" cy="397143"/>
          </a:xfrm>
        </p:grpSpPr>
        <p:sp>
          <p:nvSpPr>
            <p:cNvPr id="28" name="직사각형 27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중점과제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/>
            <p:nvPr/>
          </p:nvCxnSpPr>
          <p:spPr>
            <a:xfrm>
              <a:off x="333538" y="1470993"/>
              <a:ext cx="185638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517788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2. </a:t>
            </a:r>
            <a:r>
              <a:rPr lang="ko-KR" altLang="en-US" sz="2000" spc="-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추진방향 </a:t>
            </a:r>
            <a:r>
              <a:rPr lang="ko-KR" altLang="en-US" sz="2000" spc="-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및  과제 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17</a:t>
            </a:fld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3882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기술매개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젠더폭력의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변화에 대한 능동적 대응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2736304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82557"/>
            <a:ext cx="6840760" cy="415498"/>
            <a:chOff x="323528" y="1073850"/>
            <a:chExt cx="6840760" cy="415498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디지털 성범죄 이해 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135814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그룹 25"/>
          <p:cNvGrpSpPr/>
          <p:nvPr/>
        </p:nvGrpSpPr>
        <p:grpSpPr>
          <a:xfrm>
            <a:off x="4572000" y="1143948"/>
            <a:ext cx="6840760" cy="415498"/>
            <a:chOff x="323528" y="1073850"/>
            <a:chExt cx="6840760" cy="415498"/>
          </a:xfrm>
        </p:grpSpPr>
        <p:sp>
          <p:nvSpPr>
            <p:cNvPr id="27" name="직사각형 26"/>
            <p:cNvSpPr/>
            <p:nvPr/>
          </p:nvSpPr>
          <p:spPr>
            <a:xfrm>
              <a:off x="483912" y="1073850"/>
              <a:ext cx="6680376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</a:t>
              </a: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 국회 개정법률 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9" name="직선 연결선 28"/>
            <p:cNvCxnSpPr/>
            <p:nvPr/>
          </p:nvCxnSpPr>
          <p:spPr>
            <a:xfrm>
              <a:off x="333538" y="1470993"/>
              <a:ext cx="185638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직사각형 29"/>
          <p:cNvSpPr/>
          <p:nvPr/>
        </p:nvSpPr>
        <p:spPr>
          <a:xfrm>
            <a:off x="4585478" y="1683096"/>
            <a:ext cx="1518131" cy="2616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4567848" y="1660020"/>
            <a:ext cx="1526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kern="0" spc="-100" dirty="0" err="1" smtClean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성폭력처벌</a:t>
            </a:r>
            <a:r>
              <a:rPr lang="ko-KR" altLang="en-US" sz="1400" kern="0" spc="-100" dirty="0" smtClean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법 개정안</a:t>
            </a:r>
            <a:endParaRPr lang="ko-KR" altLang="en-US" sz="1400" dirty="0">
              <a:solidFill>
                <a:schemeClr val="bg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 rot="10800000">
            <a:off x="4502090" y="4655605"/>
            <a:ext cx="2086134" cy="307777"/>
            <a:chOff x="4380830" y="4123936"/>
            <a:chExt cx="2086134" cy="307777"/>
          </a:xfrm>
        </p:grpSpPr>
        <p:sp>
          <p:nvSpPr>
            <p:cNvPr id="36" name="직사각형 35"/>
            <p:cNvSpPr/>
            <p:nvPr/>
          </p:nvSpPr>
          <p:spPr>
            <a:xfrm rot="10800000">
              <a:off x="4380830" y="4168739"/>
              <a:ext cx="1943177" cy="261627"/>
            </a:xfrm>
            <a:prstGeom prst="rect">
              <a:avLst/>
            </a:prstGeom>
            <a:solidFill>
              <a:srgbClr val="F164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 flipV="1">
              <a:off x="4380830" y="4123936"/>
              <a:ext cx="20861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400" kern="0" spc="-100" dirty="0" smtClean="0">
                  <a:solidFill>
                    <a:schemeClr val="bg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범죄수익은닉규제법 개정안</a:t>
              </a:r>
              <a:endParaRPr lang="ko-KR" altLang="en-US" sz="1400" dirty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79" y="1559284"/>
            <a:ext cx="2764805" cy="3592933"/>
          </a:xfrm>
          <a:prstGeom prst="rect">
            <a:avLst/>
          </a:prstGeom>
        </p:spPr>
      </p:pic>
      <p:grpSp>
        <p:nvGrpSpPr>
          <p:cNvPr id="41" name="그룹 40"/>
          <p:cNvGrpSpPr/>
          <p:nvPr/>
        </p:nvGrpSpPr>
        <p:grpSpPr>
          <a:xfrm>
            <a:off x="4502056" y="3970792"/>
            <a:ext cx="2016220" cy="307777"/>
            <a:chOff x="4498118" y="3816159"/>
            <a:chExt cx="1665841" cy="307777"/>
          </a:xfrm>
        </p:grpSpPr>
        <p:sp>
          <p:nvSpPr>
            <p:cNvPr id="44" name="직사각형 43"/>
            <p:cNvSpPr/>
            <p:nvPr/>
          </p:nvSpPr>
          <p:spPr>
            <a:xfrm>
              <a:off x="4585478" y="3839235"/>
              <a:ext cx="1518131" cy="261627"/>
            </a:xfrm>
            <a:prstGeom prst="rect">
              <a:avLst/>
            </a:prstGeom>
            <a:solidFill>
              <a:srgbClr val="F164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4498118" y="3816159"/>
              <a:ext cx="166584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kern="0" spc="-100" dirty="0" smtClean="0">
                  <a:solidFill>
                    <a:schemeClr val="bg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청소년 </a:t>
              </a:r>
              <a:r>
                <a:rPr lang="ko-KR" altLang="en-US" sz="1400" kern="0" spc="-100" dirty="0" err="1" smtClean="0">
                  <a:solidFill>
                    <a:schemeClr val="bg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성보호법</a:t>
              </a:r>
              <a:r>
                <a:rPr lang="ko-KR" altLang="en-US" sz="1400" kern="0" spc="-100" dirty="0" smtClean="0">
                  <a:solidFill>
                    <a:schemeClr val="bg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개정안</a:t>
              </a:r>
              <a:endParaRPr lang="ko-KR" altLang="en-US" sz="1400" dirty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4607791" y="3175282"/>
            <a:ext cx="1518131" cy="307777"/>
            <a:chOff x="4585478" y="3816159"/>
            <a:chExt cx="1518131" cy="307777"/>
          </a:xfrm>
        </p:grpSpPr>
        <p:sp>
          <p:nvSpPr>
            <p:cNvPr id="51" name="직사각형 50"/>
            <p:cNvSpPr/>
            <p:nvPr/>
          </p:nvSpPr>
          <p:spPr>
            <a:xfrm>
              <a:off x="4585478" y="3839235"/>
              <a:ext cx="1518131" cy="261627"/>
            </a:xfrm>
            <a:prstGeom prst="rect">
              <a:avLst/>
            </a:prstGeom>
            <a:solidFill>
              <a:srgbClr val="F164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4864400" y="3816159"/>
              <a:ext cx="93326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kern="0" spc="-100" dirty="0" smtClean="0">
                  <a:solidFill>
                    <a:schemeClr val="bg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형법 개정안</a:t>
              </a:r>
              <a:endParaRPr lang="ko-KR" altLang="en-US" sz="1400" dirty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</p:grpSp>
      <p:sp>
        <p:nvSpPr>
          <p:cNvPr id="7" name="직사각형 6"/>
          <p:cNvSpPr/>
          <p:nvPr/>
        </p:nvSpPr>
        <p:spPr>
          <a:xfrm>
            <a:off x="3168441" y="1875939"/>
            <a:ext cx="60178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ctr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ko-KR" sz="1000" dirty="0"/>
              <a:t>불법 </a:t>
            </a:r>
            <a:r>
              <a:rPr lang="ko-KR" altLang="ko-KR" sz="1000" dirty="0" err="1"/>
              <a:t>촬영물의</a:t>
            </a:r>
            <a:r>
              <a:rPr lang="ko-KR" altLang="ko-KR" sz="1000" dirty="0"/>
              <a:t> </a:t>
            </a:r>
            <a:r>
              <a:rPr lang="ko-KR" altLang="ko-KR" sz="1000" dirty="0" err="1"/>
              <a:t>반포·판매·임대·제공만</a:t>
            </a:r>
            <a:r>
              <a:rPr lang="ko-KR" altLang="ko-KR" sz="1000" dirty="0"/>
              <a:t> 처벌 대상으로 삼는데 현행법에서 불법 성적 </a:t>
            </a:r>
            <a:r>
              <a:rPr lang="ko-KR" altLang="ko-KR" sz="1000" dirty="0" err="1"/>
              <a:t>촬영물을</a:t>
            </a:r>
            <a:r>
              <a:rPr lang="ko-KR" altLang="ko-KR" sz="1000" dirty="0"/>
              <a:t> </a:t>
            </a:r>
            <a:r>
              <a:rPr lang="ko-KR" altLang="ko-KR" sz="1000" dirty="0" err="1"/>
              <a:t>소지·구입·저장·시청한</a:t>
            </a:r>
            <a:r>
              <a:rPr lang="ko-KR" altLang="ko-KR" sz="1000" dirty="0"/>
              <a:t> 자를 3년 이하의 징역이나 3천만원 이하의 벌금에 처하는 규정으로 추가하여 개정했다. 자신이 직접 촬영한 영상물이라고 해도, 다른 사람이 본인 의사에 반해 유포하면 처벌한다는 규정을 명확히 하고 형량도 높였다.</a:t>
            </a:r>
            <a:endParaRPr lang="en-US" altLang="ko-KR" sz="1000" dirty="0"/>
          </a:p>
          <a:p>
            <a:pPr lvl="0" eaLnBrk="0" fontAlgn="ctr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1000" dirty="0"/>
              <a:t>-</a:t>
            </a:r>
            <a:r>
              <a:rPr lang="ko-KR" altLang="ko-KR" sz="1000" dirty="0"/>
              <a:t>성적 수치심을 일으킬 수 있는 </a:t>
            </a:r>
            <a:r>
              <a:rPr lang="ko-KR" altLang="ko-KR" sz="1000" dirty="0" err="1"/>
              <a:t>촬영물을</a:t>
            </a:r>
            <a:r>
              <a:rPr lang="ko-KR" altLang="ko-KR" sz="1000" dirty="0"/>
              <a:t> 이용하여 협박하거나 강요한 자에게는 각각 1년 이상, 3년 이상의 징역형을 부과하는 내용이 신설됐다.</a:t>
            </a:r>
            <a:endParaRPr lang="en-US" altLang="ko-KR" sz="1000" dirty="0"/>
          </a:p>
          <a:p>
            <a:pPr lvl="0" eaLnBrk="0" fontAlgn="ctr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1000" dirty="0"/>
              <a:t>-</a:t>
            </a:r>
            <a:r>
              <a:rPr lang="ko-KR" altLang="ko-KR" sz="1000" dirty="0"/>
              <a:t>특수강도강간 등을 모의했을 경우 실행에 옮기지 않았더라도 </a:t>
            </a:r>
            <a:r>
              <a:rPr lang="ko-KR" altLang="ko-KR" sz="1000" dirty="0" err="1"/>
              <a:t>예비·음모죄로</a:t>
            </a:r>
            <a:r>
              <a:rPr lang="ko-KR" altLang="ko-KR" sz="1000" dirty="0"/>
              <a:t> 3년 이하의 징역에 처할 수 있도록 했고, 불법 영상물 </a:t>
            </a:r>
            <a:r>
              <a:rPr lang="ko-KR" altLang="ko-KR" sz="1000" dirty="0" err="1"/>
              <a:t>촬영·제작에</a:t>
            </a:r>
            <a:r>
              <a:rPr lang="ko-KR" altLang="ko-KR" sz="1000" dirty="0"/>
              <a:t> 대한 </a:t>
            </a:r>
            <a:r>
              <a:rPr lang="ko-KR" altLang="ko-KR" sz="1000" dirty="0" err="1"/>
              <a:t>법정형은</a:t>
            </a:r>
            <a:r>
              <a:rPr lang="ko-KR" altLang="ko-KR" sz="1000" dirty="0"/>
              <a:t> 대폭 상향했다</a:t>
            </a:r>
            <a:r>
              <a:rPr lang="en-US" altLang="ko-KR" sz="1000" dirty="0"/>
              <a:t>.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3259157" y="3415297"/>
            <a:ext cx="415665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ctr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ko-KR" sz="1000" dirty="0"/>
              <a:t>미성년자 의제 강간 연령 기준을 만 13살에서 만 16살로 높였다. </a:t>
            </a:r>
            <a:endParaRPr lang="en-US" altLang="ko-KR" sz="1000" dirty="0"/>
          </a:p>
          <a:p>
            <a:pPr lvl="0" eaLnBrk="0" fontAlgn="ctr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1000" dirty="0"/>
              <a:t>-</a:t>
            </a:r>
            <a:r>
              <a:rPr lang="ko-KR" altLang="ko-KR" sz="1000" dirty="0" err="1"/>
              <a:t>강간·유사강간을</a:t>
            </a:r>
            <a:r>
              <a:rPr lang="ko-KR" altLang="ko-KR" sz="1000" dirty="0"/>
              <a:t> 계획한 사람에 대해서도 역시 </a:t>
            </a:r>
            <a:r>
              <a:rPr lang="ko-KR" altLang="ko-KR" sz="1000" dirty="0" err="1"/>
              <a:t>예비·음모죄로</a:t>
            </a:r>
            <a:r>
              <a:rPr lang="ko-KR" altLang="ko-KR" sz="1000" dirty="0"/>
              <a:t> 3년 이하의 징역에 처할 수 있다. </a:t>
            </a:r>
            <a:endParaRPr lang="en-US" altLang="ko-KR" sz="1000" dirty="0"/>
          </a:p>
        </p:txBody>
      </p:sp>
      <p:sp>
        <p:nvSpPr>
          <p:cNvPr id="12" name="직사각형 11"/>
          <p:cNvSpPr/>
          <p:nvPr/>
        </p:nvSpPr>
        <p:spPr>
          <a:xfrm>
            <a:off x="3259157" y="425549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ctr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ko-KR" sz="1000" dirty="0"/>
              <a:t>성매매 대상이 된 </a:t>
            </a:r>
            <a:r>
              <a:rPr lang="ko-KR" altLang="ko-KR" sz="1000" dirty="0" err="1"/>
              <a:t>아동·청소년을</a:t>
            </a:r>
            <a:r>
              <a:rPr lang="ko-KR" altLang="ko-KR" sz="1000" dirty="0"/>
              <a:t> ‘</a:t>
            </a:r>
            <a:r>
              <a:rPr lang="ko-KR" altLang="ko-KR" sz="1000" dirty="0" err="1"/>
              <a:t>피해자’로</a:t>
            </a:r>
            <a:r>
              <a:rPr lang="ko-KR" altLang="ko-KR" sz="1000" dirty="0"/>
              <a:t> 명시하고 </a:t>
            </a:r>
            <a:r>
              <a:rPr lang="ko-KR" altLang="ko-KR" sz="1000" dirty="0" err="1"/>
              <a:t>아동·청소년을</a:t>
            </a:r>
            <a:r>
              <a:rPr lang="ko-KR" altLang="ko-KR" sz="1000" dirty="0"/>
              <a:t> 대상으로 한 성폭력 </a:t>
            </a:r>
            <a:r>
              <a:rPr lang="ko-KR" altLang="ko-KR" sz="1000" dirty="0" err="1"/>
              <a:t>범죄뿐</a:t>
            </a:r>
            <a:r>
              <a:rPr lang="ko-KR" altLang="ko-KR" sz="1000" dirty="0"/>
              <a:t> 아니라 단순 성범죄를 저지른 사람도 신상 공개 대상</a:t>
            </a:r>
            <a:endParaRPr lang="en-US" altLang="ko-KR" sz="1000" dirty="0"/>
          </a:p>
        </p:txBody>
      </p:sp>
      <p:sp>
        <p:nvSpPr>
          <p:cNvPr id="13" name="직사각형 12"/>
          <p:cNvSpPr/>
          <p:nvPr/>
        </p:nvSpPr>
        <p:spPr>
          <a:xfrm>
            <a:off x="3419872" y="4940308"/>
            <a:ext cx="44999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ctr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ko-KR" sz="1000" dirty="0"/>
              <a:t>디지털 성폭력 범죄의 경우 "개별 범죄와 범죄수익 간 관련성을 입증하는 것이 쉽지 않아 범죄수익 환수가 </a:t>
            </a:r>
            <a:r>
              <a:rPr lang="ko-KR" altLang="ko-KR" sz="1000" dirty="0" err="1"/>
              <a:t>어렵다"는</a:t>
            </a:r>
            <a:r>
              <a:rPr lang="ko-KR" altLang="ko-KR" sz="1000" dirty="0"/>
              <a:t> 의견이 있어 입증 책임을 완화했다</a:t>
            </a:r>
          </a:p>
        </p:txBody>
      </p:sp>
    </p:spTree>
    <p:extLst>
      <p:ext uri="{BB962C8B-B14F-4D97-AF65-F5344CB8AC3E}">
        <p14:creationId xmlns:p14="http://schemas.microsoft.com/office/powerpoint/2010/main" val="23516312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2. </a:t>
            </a:r>
            <a:r>
              <a:rPr lang="ko-KR" altLang="en-US" sz="2000" spc="-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추진방향  및  과제 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18</a:t>
            </a:fld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31625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3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영역 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: 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피해자 보호 및 지원 확대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2736304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73850"/>
            <a:ext cx="6840760" cy="397143"/>
            <a:chOff x="323528" y="1073850"/>
            <a:chExt cx="6840760" cy="397143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현황 및 진단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135814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직사각형 11"/>
          <p:cNvSpPr/>
          <p:nvPr/>
        </p:nvSpPr>
        <p:spPr>
          <a:xfrm>
            <a:off x="282841" y="1581030"/>
            <a:ext cx="42094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경기도는 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1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인 가구 등 가구 구성 및 유형에 있어 다른 광역지방자치단체와는 차이가 있으며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결혼이주여성과 여성 청소년의 인구가 가장 많이 거주하는 지역임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</a:t>
            </a: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도내 여성들 내부의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교차성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(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계층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연령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인종 등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)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을 고려한 촘촘한 피해자 지원 및 보호가 필요함 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</a:p>
          <a:p>
            <a:pPr marL="28575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「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여성폭력방지기본법」에서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2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차 피해를 규정하고 피해자에게 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2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차 피해로부터 보호받을 권리를 부여함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2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차 피해예방을 위한 적극적인 정책 수립 및 지원 필요 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도내 여성폭력방지시설의 환경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운영 및 인력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서비스 지원 등에서 편차가 크게 나타남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시설의 전문성 강화 및 종사자의 역량 강화 필요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13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세 미만 성폭력 피해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발생율과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청소년의 인터넷 사용 증가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0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아동청소년 대상 성범죄 근절과 피해자 보호 및 지원 노력 필요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4572000" y="1073850"/>
            <a:ext cx="6840760" cy="397143"/>
            <a:chOff x="323528" y="1073850"/>
            <a:chExt cx="6840760" cy="397143"/>
          </a:xfrm>
        </p:grpSpPr>
        <p:sp>
          <p:nvSpPr>
            <p:cNvPr id="14" name="직사각형 13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추진방향 및 성과목표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/>
            <p:cNvCxnSpPr/>
            <p:nvPr/>
          </p:nvCxnSpPr>
          <p:spPr>
            <a:xfrm>
              <a:off x="333538" y="1470993"/>
              <a:ext cx="185638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직사각형 17"/>
          <p:cNvSpPr/>
          <p:nvPr/>
        </p:nvSpPr>
        <p:spPr>
          <a:xfrm>
            <a:off x="4585478" y="1612998"/>
            <a:ext cx="1518131" cy="2616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951765" y="1589922"/>
            <a:ext cx="758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kern="0" spc="-100" dirty="0" smtClean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추진방향</a:t>
            </a:r>
            <a:endParaRPr lang="ko-KR" altLang="en-US" sz="1400" dirty="0">
              <a:solidFill>
                <a:schemeClr val="bg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582010" y="1874625"/>
            <a:ext cx="43046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교차성에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근거한 촘촘한 피해자 지원 및 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2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차 피해 지원 현실화 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관계성에 근거한 피해자 보호 장치 마련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사적영역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〮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공적영역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〮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지역사회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영역 별 피해자 지원체계 마련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서비스 개선 및 전환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2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차 피해 지원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66700" lvl="1" fontAlgn="base">
              <a:lnSpc>
                <a:spcPct val="150000"/>
              </a:lnSpc>
            </a:pP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66700" lvl="1" fontAlgn="base">
              <a:lnSpc>
                <a:spcPct val="150000"/>
              </a:lnSpc>
            </a:pP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대상별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여성폭력방지시설의 사례 관리 및 연계성 제고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4585478" y="3269803"/>
            <a:ext cx="1518131" cy="307777"/>
            <a:chOff x="4585478" y="3505572"/>
            <a:chExt cx="1518131" cy="307777"/>
          </a:xfrm>
        </p:grpSpPr>
        <p:sp>
          <p:nvSpPr>
            <p:cNvPr id="21" name="직사각형 20"/>
            <p:cNvSpPr/>
            <p:nvPr/>
          </p:nvSpPr>
          <p:spPr>
            <a:xfrm>
              <a:off x="4585478" y="3528648"/>
              <a:ext cx="1518131" cy="261627"/>
            </a:xfrm>
            <a:prstGeom prst="rect">
              <a:avLst/>
            </a:prstGeom>
            <a:solidFill>
              <a:srgbClr val="F164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951765" y="3505572"/>
              <a:ext cx="75854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kern="0" spc="-100" dirty="0" smtClean="0">
                  <a:solidFill>
                    <a:schemeClr val="bg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성과목표</a:t>
              </a:r>
              <a:endParaRPr lang="ko-KR" altLang="en-US" sz="1400" dirty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</p:grpSp>
      <p:sp>
        <p:nvSpPr>
          <p:cNvPr id="26" name="직사각형 25"/>
          <p:cNvSpPr/>
          <p:nvPr/>
        </p:nvSpPr>
        <p:spPr>
          <a:xfrm>
            <a:off x="4568768" y="4464701"/>
            <a:ext cx="4572000" cy="3370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2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차 피해 근절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아동청소년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성보호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강화</a:t>
            </a:r>
            <a:endParaRPr lang="en-US" altLang="ko-KR" sz="1200" b="1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pSp>
        <p:nvGrpSpPr>
          <p:cNvPr id="27" name="그룹 26"/>
          <p:cNvGrpSpPr/>
          <p:nvPr/>
        </p:nvGrpSpPr>
        <p:grpSpPr>
          <a:xfrm>
            <a:off x="4572000" y="4071884"/>
            <a:ext cx="6840760" cy="397143"/>
            <a:chOff x="323528" y="1073850"/>
            <a:chExt cx="6840760" cy="397143"/>
          </a:xfrm>
        </p:grpSpPr>
        <p:sp>
          <p:nvSpPr>
            <p:cNvPr id="28" name="직사각형 27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중점과제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/>
            <p:nvPr/>
          </p:nvCxnSpPr>
          <p:spPr>
            <a:xfrm>
              <a:off x="333538" y="1470993"/>
              <a:ext cx="185638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805655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2. 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추진방향  및  과제 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>
          <a:xfrm>
            <a:off x="8814654" y="5445658"/>
            <a:ext cx="437864" cy="304271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t>19</a:t>
            </a:fld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31625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4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영역 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: 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신속한 대응 및 재범방지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2736304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73850"/>
            <a:ext cx="6840760" cy="397143"/>
            <a:chOff x="323528" y="1073850"/>
            <a:chExt cx="6840760" cy="397143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현황 및 진단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135814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그룹 12"/>
          <p:cNvGrpSpPr/>
          <p:nvPr/>
        </p:nvGrpSpPr>
        <p:grpSpPr>
          <a:xfrm>
            <a:off x="4572000" y="1073850"/>
            <a:ext cx="6840760" cy="397143"/>
            <a:chOff x="323528" y="1073850"/>
            <a:chExt cx="6840760" cy="397143"/>
          </a:xfrm>
        </p:grpSpPr>
        <p:sp>
          <p:nvSpPr>
            <p:cNvPr id="14" name="직사각형 13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추진방향 및 성과목표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/>
            <p:cNvCxnSpPr/>
            <p:nvPr/>
          </p:nvCxnSpPr>
          <p:spPr>
            <a:xfrm>
              <a:off x="333538" y="1470993"/>
              <a:ext cx="185638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직사각형 17"/>
          <p:cNvSpPr/>
          <p:nvPr/>
        </p:nvSpPr>
        <p:spPr>
          <a:xfrm>
            <a:off x="4585478" y="1612998"/>
            <a:ext cx="1518131" cy="2616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951765" y="1589922"/>
            <a:ext cx="758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kern="0" spc="-100" dirty="0" smtClean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추진방향</a:t>
            </a:r>
            <a:endParaRPr lang="ko-KR" altLang="en-US" sz="1400" dirty="0">
              <a:solidFill>
                <a:schemeClr val="bg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582010" y="1874625"/>
            <a:ext cx="4232644" cy="173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대응체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고도화 및 재범방지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사법처리를 위한 형사사법 기관 종사자의 역량 강화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신속한 현장 대응력 확보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성범죄 재범방지</a:t>
            </a:r>
            <a:endParaRPr lang="en-US" altLang="ko-KR" sz="8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66700" lvl="1" fontAlgn="base">
              <a:lnSpc>
                <a:spcPct val="150000"/>
              </a:lnSpc>
            </a:pPr>
            <a:endParaRPr lang="en-US" altLang="ko-KR" sz="8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66700" lvl="1" fontAlgn="base">
              <a:lnSpc>
                <a:spcPct val="150000"/>
              </a:lnSpc>
            </a:pPr>
            <a:endParaRPr lang="en-US" altLang="ko-KR" sz="800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66700" lvl="1" fontAlgn="base">
              <a:lnSpc>
                <a:spcPct val="150000"/>
              </a:lnSpc>
            </a:pPr>
            <a:endParaRPr lang="en-US" altLang="ko-KR" sz="7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951765" y="3217540"/>
            <a:ext cx="758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kern="0" spc="-100" dirty="0" smtClean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성과목표</a:t>
            </a:r>
            <a:endParaRPr lang="ko-KR" altLang="en-US" sz="1400" dirty="0">
              <a:solidFill>
                <a:schemeClr val="bg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73693" y="1589572"/>
            <a:ext cx="428476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관련 새로운 유형을 고려한 입법적 논의 및 피해자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보호체계에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대한 논의는 활발함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. 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그러나 기존 다양한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처벌 법제의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중복성과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정리 등에 대한 통합적 논의가 이뤄지지 않고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신종유형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범죄에 대한 별도의 법률안 마련에 치중함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. 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또한 행위자 처벌 정책이나 재범방지를 위한 논의가 거의 없음 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경기도는 가정폭력의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신고비율과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검거비율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동종재범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인원 및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재발우려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가정비율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등 모든 지표에서 전국보다 높은 수치를 보임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.</a:t>
            </a: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가정폭력의 낮은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신고율과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높은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재범율을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고려한 정책수립 요구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도내 성매매 집결지가 많고 특히 최근 새롭게 온라인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0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청소년 대상 조기발견 및 개입을 위한 예방교육 및 이를 통한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효과성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제고가 필요함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.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4568768" y="3567095"/>
            <a:ext cx="4572000" cy="3370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젠더폭력방지를 위한 실질적 협력체계 구축 및 기반 마련</a:t>
            </a:r>
            <a:endParaRPr lang="en-US" altLang="ko-KR" sz="1200" b="1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4572000" y="3157034"/>
            <a:ext cx="6840760" cy="397143"/>
            <a:chOff x="323528" y="1073850"/>
            <a:chExt cx="6840760" cy="397143"/>
          </a:xfrm>
        </p:grpSpPr>
        <p:sp>
          <p:nvSpPr>
            <p:cNvPr id="29" name="직사각형 28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중점과제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1" name="직선 연결선 30"/>
            <p:cNvCxnSpPr/>
            <p:nvPr/>
          </p:nvCxnSpPr>
          <p:spPr>
            <a:xfrm>
              <a:off x="333538" y="1470993"/>
              <a:ext cx="185638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386384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974274" y="3546222"/>
            <a:ext cx="777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 </a:t>
            </a:r>
            <a:r>
              <a:rPr lang="ko-KR" altLang="en-US" sz="32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젠더폭력의</a:t>
            </a:r>
            <a:r>
              <a:rPr lang="ko-KR" altLang="en-US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현황 및 전망</a:t>
            </a:r>
            <a:endParaRPr lang="ko-KR" altLang="en-US" sz="32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00586" y="3645076"/>
            <a:ext cx="73689" cy="4859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8812116" y="5462344"/>
            <a:ext cx="27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0</a:t>
            </a:r>
            <a:endParaRPr lang="ko-KR" altLang="en-US" sz="1200" dirty="0">
              <a:solidFill>
                <a:schemeClr val="bg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23528" y="337220"/>
            <a:ext cx="8568952" cy="496855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90723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2.  </a:t>
            </a:r>
            <a:r>
              <a:rPr lang="ko-KR" altLang="en-US" sz="2000" spc="-2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추빈방향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  및  과제 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20</a:t>
            </a:fld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31625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en-US" altLang="ko-KR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5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영역 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: 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지역사회 안전 환경 조성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2736304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73850"/>
            <a:ext cx="6840760" cy="397143"/>
            <a:chOff x="323528" y="1073850"/>
            <a:chExt cx="6840760" cy="397143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현황 및 진단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135814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직사각형 11"/>
          <p:cNvSpPr/>
          <p:nvPr/>
        </p:nvSpPr>
        <p:spPr>
          <a:xfrm>
            <a:off x="272185" y="1589572"/>
            <a:ext cx="40102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「여성폭력방지기본법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(2018.12.24.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제정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)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」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</a:t>
            </a: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경기도젠더폭력방지를 위한 법적 근거 및 정책 정비 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여성폭력방지시설과 피해자 지원범위 불균형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31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개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시군별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지역특성에 기반한 인프라 확충 및 내실화 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젠더폭력방지 및 안전한 지역사회 조성을 위한 지방자치 단체의 역할과 책임 확대 예상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자치경찰제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도입과 관련된 적극적인 노력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도민이 참여하는 정책개발을 위한 노력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도내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실태 파악 위한 통계 및 실태조사 부족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 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정책 환류를 위한 제도 미흡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4572000" y="1073850"/>
            <a:ext cx="6840760" cy="397143"/>
            <a:chOff x="323528" y="1073850"/>
            <a:chExt cx="6840760" cy="397143"/>
          </a:xfrm>
        </p:grpSpPr>
        <p:sp>
          <p:nvSpPr>
            <p:cNvPr id="14" name="직사각형 13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추진방향 및 성과목표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/>
            <p:cNvCxnSpPr/>
            <p:nvPr/>
          </p:nvCxnSpPr>
          <p:spPr>
            <a:xfrm>
              <a:off x="333538" y="1470993"/>
              <a:ext cx="185638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직사각형 17"/>
          <p:cNvSpPr/>
          <p:nvPr/>
        </p:nvSpPr>
        <p:spPr>
          <a:xfrm>
            <a:off x="4585478" y="1613889"/>
            <a:ext cx="1518131" cy="2616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951765" y="1590813"/>
            <a:ext cx="758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kern="0" spc="-100" dirty="0" smtClean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추진방향</a:t>
            </a:r>
            <a:endParaRPr lang="ko-KR" altLang="en-US" sz="1400" dirty="0">
              <a:solidFill>
                <a:schemeClr val="bg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582010" y="1875516"/>
            <a:ext cx="4382478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젠더폭력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불안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(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두려움</a:t>
            </a:r>
            <a:r>
              <a:rPr lang="en-US" altLang="ko-KR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) 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감소를 위한 지역사회 안전망 마련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안전 정책 전반의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성주류화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성인지 관점의 공동체 활성화 중심의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안전사업</a:t>
            </a: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, 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여성친화도시 사업 등 </a:t>
            </a:r>
            <a:r>
              <a:rPr lang="ko-KR" altLang="en-US" sz="1200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각종사업</a:t>
            </a: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449263" lvl="1" indent="-182563" fontAlgn="base">
              <a:lnSpc>
                <a:spcPct val="150000"/>
              </a:lnSpc>
              <a:buFont typeface="경기천년바탕 Regular" panose="02020503020101020101" pitchFamily="18" charset="-127"/>
              <a:buChar char="-"/>
            </a:pPr>
            <a:endParaRPr lang="en-US" altLang="ko-KR" sz="12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lvl="0" fontAlgn="base">
              <a:lnSpc>
                <a:spcPct val="150000"/>
              </a:lnSpc>
            </a:pPr>
            <a:endParaRPr lang="en-US" altLang="ko-KR" sz="900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주민이 참여하고 공동체 활성화에 기여하는 성인지 관점의 </a:t>
            </a:r>
            <a:r>
              <a:rPr lang="ko-KR" altLang="en-US" sz="1200" b="1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안전사업</a:t>
            </a: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발굴 및 지원</a:t>
            </a:r>
            <a:endParaRPr lang="en-US" altLang="ko-KR" sz="1200" b="1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585478" y="3220871"/>
            <a:ext cx="1518131" cy="2616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4951765" y="3197795"/>
            <a:ext cx="758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kern="0" spc="-100" dirty="0" smtClean="0"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성과목표</a:t>
            </a:r>
            <a:endParaRPr lang="ko-KR" altLang="en-US" sz="1400" dirty="0">
              <a:solidFill>
                <a:schemeClr val="bg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568768" y="4608717"/>
            <a:ext cx="4572000" cy="3370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범죄예방을 위한 여성친화적 환경 설계 및 점검</a:t>
            </a:r>
            <a:endParaRPr lang="en-US" altLang="ko-KR" sz="1200" b="1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4572000" y="4225652"/>
            <a:ext cx="6840760" cy="397143"/>
            <a:chOff x="323528" y="1073850"/>
            <a:chExt cx="6840760" cy="397143"/>
          </a:xfrm>
        </p:grpSpPr>
        <p:sp>
          <p:nvSpPr>
            <p:cNvPr id="29" name="직사각형 28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중점과제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1" name="직선 연결선 30"/>
            <p:cNvCxnSpPr/>
            <p:nvPr/>
          </p:nvCxnSpPr>
          <p:spPr>
            <a:xfrm>
              <a:off x="333538" y="1470993"/>
              <a:ext cx="185638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508661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974274" y="3546222"/>
            <a:ext cx="777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감사합니다 </a:t>
            </a:r>
            <a:endParaRPr lang="ko-KR" altLang="en-US" sz="32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00586" y="3645076"/>
            <a:ext cx="73689" cy="4859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21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8812116" y="5462344"/>
            <a:ext cx="27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0</a:t>
            </a:r>
            <a:endParaRPr lang="ko-KR" altLang="en-US" sz="1200" dirty="0">
              <a:solidFill>
                <a:schemeClr val="bg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23528" y="337220"/>
            <a:ext cx="8568952" cy="496855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940152" y="4931793"/>
            <a:ext cx="4139952" cy="275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900" b="1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이 자료는 본원 성과보고회용으로 제작되었음</a:t>
            </a:r>
            <a:r>
              <a:rPr lang="en-US" altLang="ko-KR" sz="900" b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. </a:t>
            </a:r>
            <a:endParaRPr lang="en-US" altLang="ko-KR" sz="900" b="1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43752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1.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경기도 젠더폭력방지 환경 분석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812116" y="5462344"/>
            <a:ext cx="27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0</a:t>
            </a:r>
            <a:endParaRPr lang="ko-KR" altLang="en-US" sz="1200" dirty="0">
              <a:solidFill>
                <a:schemeClr val="bg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2586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 </a:t>
            </a: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젠더폭력의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현황 및 전망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3774049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73850"/>
            <a:ext cx="6840760" cy="415498"/>
            <a:chOff x="323528" y="1073850"/>
            <a:chExt cx="6840760" cy="415498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</a:t>
              </a: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 </a:t>
              </a:r>
              <a:r>
                <a:rPr lang="ko-KR" altLang="en-US" sz="140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범죄 발생건수</a:t>
              </a:r>
              <a:r>
                <a:rPr lang="en-US" altLang="ko-KR" sz="140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(2016-2018) : </a:t>
              </a: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강간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강제추행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395043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차트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8175790"/>
              </p:ext>
            </p:extLst>
          </p:nvPr>
        </p:nvGraphicFramePr>
        <p:xfrm>
          <a:off x="863588" y="1705372"/>
          <a:ext cx="7416824" cy="3055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직사각형 16"/>
          <p:cNvSpPr/>
          <p:nvPr/>
        </p:nvSpPr>
        <p:spPr>
          <a:xfrm>
            <a:off x="248648" y="4513985"/>
            <a:ext cx="8646704" cy="337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endParaRPr lang="ko-KR" altLang="en-US" sz="1200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7265681" y="1489348"/>
            <a:ext cx="10807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명</a:t>
            </a:r>
            <a:r>
              <a:rPr lang="en-US" altLang="ko-KR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‱</a:t>
            </a:r>
            <a:r>
              <a:rPr lang="en-US" altLang="ko-KR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en-US" altLang="ko-KR" sz="1000" kern="0" dirty="0">
              <a:solidFill>
                <a:schemeClr val="tx1">
                  <a:lumMod val="75000"/>
                  <a:lumOff val="2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971600" y="5037205"/>
            <a:ext cx="4815322" cy="338554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인구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1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만명 당 발생건수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발생건수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/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X 10,000)</a:t>
            </a:r>
          </a:p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(2019.6.3.),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행정안전부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주민등록인구통계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95646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1.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경기도 젠더폭력방지  환경 분석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812116" y="5462344"/>
            <a:ext cx="27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0</a:t>
            </a:r>
            <a:endParaRPr lang="ko-KR" altLang="en-US" sz="1200" dirty="0">
              <a:solidFill>
                <a:schemeClr val="bg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2586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 </a:t>
            </a: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젠더폭력의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현황 및 전망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3774049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73850"/>
            <a:ext cx="6840760" cy="415498"/>
            <a:chOff x="323528" y="1073850"/>
            <a:chExt cx="6840760" cy="415498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강간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강제추행 범죄 발생장소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(2018)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308633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직사각형 43"/>
          <p:cNvSpPr/>
          <p:nvPr/>
        </p:nvSpPr>
        <p:spPr>
          <a:xfrm>
            <a:off x="248648" y="4513985"/>
            <a:ext cx="8646704" cy="337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endParaRPr lang="ko-KR" altLang="en-US" sz="1200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aphicFrame>
        <p:nvGraphicFramePr>
          <p:cNvPr id="15" name="차트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1384756"/>
              </p:ext>
            </p:extLst>
          </p:nvPr>
        </p:nvGraphicFramePr>
        <p:xfrm>
          <a:off x="454698" y="1544165"/>
          <a:ext cx="8234604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직사각형 16"/>
          <p:cNvSpPr/>
          <p:nvPr/>
        </p:nvSpPr>
        <p:spPr>
          <a:xfrm>
            <a:off x="7684063" y="1544165"/>
            <a:ext cx="94929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건</a:t>
            </a:r>
            <a:r>
              <a:rPr lang="en-US" altLang="ko-KR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en-US" altLang="ko-KR" sz="1000" kern="0" dirty="0">
              <a:solidFill>
                <a:schemeClr val="tx1">
                  <a:lumMod val="75000"/>
                  <a:lumOff val="2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83912" y="4975650"/>
            <a:ext cx="6536360" cy="461665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기타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고속도로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시장 노점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공장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공사장 광산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창고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역 대합실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흥행장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유원지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학교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금융기관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의료기관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종교기관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산야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해상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부대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구금 장소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공지 등</a:t>
            </a:r>
            <a:endParaRPr lang="en-US" altLang="ko-KR" sz="800" kern="0" dirty="0" smtClean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127000" marR="127000" fontAlgn="base"/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  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교통수단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지하철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기타교통수단 내</a:t>
            </a:r>
            <a:endParaRPr lang="en-US" altLang="ko-KR" sz="800" kern="0" dirty="0" smtClean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(2019.6.3.)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14067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1.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경기도 젠더폭력방지  환경  분석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812116" y="5462344"/>
            <a:ext cx="27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0</a:t>
            </a:r>
            <a:endParaRPr lang="ko-KR" altLang="en-US" sz="1200" dirty="0">
              <a:solidFill>
                <a:schemeClr val="bg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2586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 </a:t>
            </a: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젠더폭력의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현황 및 전망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3774049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179512" y="1073850"/>
            <a:ext cx="6840760" cy="415498"/>
            <a:chOff x="323528" y="1073850"/>
            <a:chExt cx="6840760" cy="415498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성폭력 발생 현황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(2016-2018)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272629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그룹 17"/>
          <p:cNvGrpSpPr/>
          <p:nvPr/>
        </p:nvGrpSpPr>
        <p:grpSpPr>
          <a:xfrm>
            <a:off x="4788024" y="1073850"/>
            <a:ext cx="6840760" cy="415498"/>
            <a:chOff x="323528" y="1073850"/>
            <a:chExt cx="6840760" cy="415498"/>
          </a:xfrm>
        </p:grpSpPr>
        <p:sp>
          <p:nvSpPr>
            <p:cNvPr id="19" name="직사각형 18"/>
            <p:cNvSpPr/>
            <p:nvPr/>
          </p:nvSpPr>
          <p:spPr>
            <a:xfrm>
              <a:off x="483912" y="1073850"/>
              <a:ext cx="6680376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성폭력 가해자 유형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피해자와의 관계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(2016-2018)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cxnSp>
          <p:nvCxnSpPr>
            <p:cNvPr id="21" name="직선 연결선 20"/>
            <p:cNvCxnSpPr/>
            <p:nvPr/>
          </p:nvCxnSpPr>
          <p:spPr>
            <a:xfrm>
              <a:off x="333538" y="1470993"/>
              <a:ext cx="416645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직사각형 25"/>
          <p:cNvSpPr/>
          <p:nvPr/>
        </p:nvSpPr>
        <p:spPr>
          <a:xfrm>
            <a:off x="179512" y="4657699"/>
            <a:ext cx="3876339" cy="337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endParaRPr lang="ko-KR" altLang="en-US" sz="1200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377792" y="4657699"/>
            <a:ext cx="3876339" cy="337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ko-KR" altLang="en-US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endParaRPr lang="ko-KR" altLang="en-US" sz="1200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aphicFrame>
        <p:nvGraphicFramePr>
          <p:cNvPr id="22" name="차트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7830746"/>
              </p:ext>
            </p:extLst>
          </p:nvPr>
        </p:nvGraphicFramePr>
        <p:xfrm>
          <a:off x="222751" y="1783073"/>
          <a:ext cx="3836047" cy="2479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" name="차트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9479692"/>
              </p:ext>
            </p:extLst>
          </p:nvPr>
        </p:nvGraphicFramePr>
        <p:xfrm>
          <a:off x="4893453" y="1668015"/>
          <a:ext cx="3801771" cy="3004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5" name="직사각형 24"/>
          <p:cNvSpPr/>
          <p:nvPr/>
        </p:nvSpPr>
        <p:spPr>
          <a:xfrm>
            <a:off x="7875983" y="1489348"/>
            <a:ext cx="94448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en-US" altLang="ko-KR" sz="1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%</a:t>
            </a:r>
            <a:r>
              <a:rPr lang="en-US" altLang="ko-KR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en-US" altLang="ko-KR" sz="1000" kern="0" dirty="0">
              <a:solidFill>
                <a:schemeClr val="tx1">
                  <a:lumMod val="75000"/>
                  <a:lumOff val="2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77281" y="5045552"/>
            <a:ext cx="4815322" cy="338554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만분율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인구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1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만명 당 수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수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/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X 10,000)</a:t>
            </a:r>
            <a:b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</a:b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(2019.6.3.),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행정안전부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주민등록인구통계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499992" y="510710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0" marR="127000" fontAlgn="base"/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 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기타에 </a:t>
            </a:r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채팅상대방과 서비스제공자를 포함시킴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.</a:t>
            </a:r>
          </a:p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(2019.6.3.), </a:t>
            </a:r>
            <a:r>
              <a:rPr lang="ko-KR" altLang="en-US" sz="800" kern="0" dirty="0" err="1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행정안전부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주민등록인구통계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127000" marR="127000" fontAlgn="base"/>
            <a:endParaRPr lang="en-US" altLang="ko-KR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3281138" y="1489348"/>
            <a:ext cx="8947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‱)</a:t>
            </a:r>
          </a:p>
        </p:txBody>
      </p:sp>
    </p:spTree>
    <p:extLst>
      <p:ext uri="{BB962C8B-B14F-4D97-AF65-F5344CB8AC3E}">
        <p14:creationId xmlns:p14="http://schemas.microsoft.com/office/powerpoint/2010/main" val="8878427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1.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경기도 젠더폭력방지  환경  분석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812116" y="5462344"/>
            <a:ext cx="27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0</a:t>
            </a:r>
            <a:endParaRPr lang="ko-KR" altLang="en-US" sz="1200" dirty="0">
              <a:solidFill>
                <a:schemeClr val="bg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2586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 </a:t>
            </a: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젠더폭력의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현황 및 전망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3774049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73850"/>
            <a:ext cx="6840760" cy="397143"/>
            <a:chOff x="323528" y="1073850"/>
            <a:chExt cx="6840760" cy="397143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성폭력 가해자 연령대별 인원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(2018)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384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308633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7" name="차트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0894979"/>
              </p:ext>
            </p:extLst>
          </p:nvPr>
        </p:nvGraphicFramePr>
        <p:xfrm>
          <a:off x="388022" y="1499873"/>
          <a:ext cx="8367956" cy="2647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직사각형 13"/>
          <p:cNvSpPr/>
          <p:nvPr/>
        </p:nvSpPr>
        <p:spPr>
          <a:xfrm>
            <a:off x="7668344" y="1489348"/>
            <a:ext cx="94448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%</a:t>
            </a:r>
            <a:r>
              <a:rPr lang="en-US" altLang="ko-KR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en-US" altLang="ko-KR" sz="1000" kern="0" dirty="0">
              <a:solidFill>
                <a:schemeClr val="tx1">
                  <a:lumMod val="75000"/>
                  <a:lumOff val="2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83912" y="5098760"/>
            <a:ext cx="4815322" cy="215444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(2019.6.3.),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행정안전부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주민등록인구통계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19328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1.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경기도 젠더폭력방지  환경  분석 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812116" y="5462344"/>
            <a:ext cx="27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0</a:t>
            </a:r>
            <a:endParaRPr lang="ko-KR" altLang="en-US" sz="1200" dirty="0">
              <a:solidFill>
                <a:schemeClr val="bg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2586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 </a:t>
            </a: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젠더폭력의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현황 및 전망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3774049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73850"/>
            <a:ext cx="6840760" cy="397143"/>
            <a:chOff x="323528" y="1073850"/>
            <a:chExt cx="6840760" cy="397143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13</a:t>
              </a: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세 미만 성폭력 피해 아동 현황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(2016-2018)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384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373440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14"/>
          <p:cNvGrpSpPr/>
          <p:nvPr/>
        </p:nvGrpSpPr>
        <p:grpSpPr>
          <a:xfrm>
            <a:off x="4932040" y="1073850"/>
            <a:ext cx="6840760" cy="397143"/>
            <a:chOff x="323528" y="1073850"/>
            <a:chExt cx="6840760" cy="397143"/>
          </a:xfrm>
        </p:grpSpPr>
        <p:sp>
          <p:nvSpPr>
            <p:cNvPr id="18" name="직사각형 17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장애인 성폭력 피해 발생 현황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(2016-2018)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 flipH="1">
              <a:off x="323528" y="1148049"/>
              <a:ext cx="160384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0" name="직선 연결선 19"/>
            <p:cNvCxnSpPr/>
            <p:nvPr/>
          </p:nvCxnSpPr>
          <p:spPr>
            <a:xfrm>
              <a:off x="333538" y="1470993"/>
              <a:ext cx="373440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직사각형 20"/>
          <p:cNvSpPr/>
          <p:nvPr/>
        </p:nvSpPr>
        <p:spPr>
          <a:xfrm>
            <a:off x="7665939" y="1489348"/>
            <a:ext cx="94929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건</a:t>
            </a:r>
            <a:r>
              <a:rPr lang="en-US" altLang="ko-KR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en-US" altLang="ko-KR" sz="1000" kern="0" dirty="0">
              <a:solidFill>
                <a:schemeClr val="tx1">
                  <a:lumMod val="75000"/>
                  <a:lumOff val="2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256292" y="1489348"/>
            <a:ext cx="9444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건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190338" y="5037204"/>
            <a:ext cx="4239258" cy="215444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(2019.6.3.),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행정안전부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주민등록인구통계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844496" y="5037204"/>
            <a:ext cx="4246863" cy="338554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(2019.6.3.),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행정안전부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주민등록인구통계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</a:p>
          <a:p>
            <a:pPr marL="127000" marR="127000" fontAlgn="base"/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      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보건복지부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「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장애인현황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」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graphicFrame>
        <p:nvGraphicFramePr>
          <p:cNvPr id="27" name="차트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4620239"/>
              </p:ext>
            </p:extLst>
          </p:nvPr>
        </p:nvGraphicFramePr>
        <p:xfrm>
          <a:off x="316736" y="1614180"/>
          <a:ext cx="3744416" cy="2405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8" name="차트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6287473"/>
              </p:ext>
            </p:extLst>
          </p:nvPr>
        </p:nvGraphicFramePr>
        <p:xfrm>
          <a:off x="4838632" y="1725927"/>
          <a:ext cx="3816113" cy="2293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473045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이등변 삼각형 11"/>
          <p:cNvSpPr/>
          <p:nvPr/>
        </p:nvSpPr>
        <p:spPr>
          <a:xfrm rot="16200000">
            <a:off x="5906003" y="3759455"/>
            <a:ext cx="1080120" cy="716371"/>
          </a:xfrm>
          <a:prstGeom prst="triangle">
            <a:avLst>
              <a:gd name="adj" fmla="val 38967"/>
            </a:avLst>
          </a:prstGeom>
          <a:solidFill>
            <a:srgbClr val="C3D69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458654" y="1164966"/>
            <a:ext cx="33212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가정폭력 발생 현황</a:t>
            </a:r>
            <a:r>
              <a:rPr lang="en-US" altLang="ko-KR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(2018)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grpSp>
        <p:nvGrpSpPr>
          <p:cNvPr id="39" name="그룹 38"/>
          <p:cNvGrpSpPr/>
          <p:nvPr/>
        </p:nvGrpSpPr>
        <p:grpSpPr>
          <a:xfrm>
            <a:off x="323528" y="1166404"/>
            <a:ext cx="2290150" cy="322945"/>
            <a:chOff x="683568" y="1242385"/>
            <a:chExt cx="2290150" cy="322945"/>
          </a:xfrm>
        </p:grpSpPr>
        <p:sp>
          <p:nvSpPr>
            <p:cNvPr id="40" name="직사각형 39"/>
            <p:cNvSpPr/>
            <p:nvPr/>
          </p:nvSpPr>
          <p:spPr>
            <a:xfrm flipH="1">
              <a:off x="683568" y="1242385"/>
              <a:ext cx="144425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 flipV="1">
              <a:off x="692556" y="1565329"/>
              <a:ext cx="2281162" cy="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직사각형 55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pic>
        <p:nvPicPr>
          <p:cNvPr id="54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sp>
        <p:nvSpPr>
          <p:cNvPr id="59" name="직사각형 58"/>
          <p:cNvSpPr/>
          <p:nvPr/>
        </p:nvSpPr>
        <p:spPr>
          <a:xfrm>
            <a:off x="329346" y="514792"/>
            <a:ext cx="2586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 </a:t>
            </a: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젠더폭력의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현황 및 전망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60" name="직선 연결선 59"/>
          <p:cNvCxnSpPr/>
          <p:nvPr/>
        </p:nvCxnSpPr>
        <p:spPr>
          <a:xfrm>
            <a:off x="323528" y="1029469"/>
            <a:ext cx="3774049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1.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경기도 젠더폭력방지 환경  분석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graphicFrame>
        <p:nvGraphicFramePr>
          <p:cNvPr id="29" name="차트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3339185"/>
              </p:ext>
            </p:extLst>
          </p:nvPr>
        </p:nvGraphicFramePr>
        <p:xfrm>
          <a:off x="274864" y="1607326"/>
          <a:ext cx="4329366" cy="279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직사각형 29"/>
          <p:cNvSpPr/>
          <p:nvPr/>
        </p:nvSpPr>
        <p:spPr>
          <a:xfrm>
            <a:off x="213942" y="4965782"/>
            <a:ext cx="4815322" cy="461665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marL="127000" marR="127000" fontAlgn="base"/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 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1)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비율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인구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1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만명 당 건수 또는 인원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수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/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X100)</a:t>
            </a:r>
            <a:b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</a:b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     2)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재발 우려 가정은 현황을 관리하는 자료로 위 통계는 해당 연도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12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월을 기준으로 한 재발우려가정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현황임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.</a:t>
            </a:r>
          </a:p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(2019.9.25.),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행정안전부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주민등록인구통계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7715551" y="985701"/>
            <a:ext cx="11079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건</a:t>
            </a:r>
            <a:r>
              <a:rPr lang="en-US" altLang="ko-KR" sz="1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%)</a:t>
            </a:r>
            <a:endParaRPr lang="en-US" altLang="ko-KR" sz="1000" kern="0" dirty="0">
              <a:solidFill>
                <a:schemeClr val="tx1">
                  <a:lumMod val="75000"/>
                  <a:lumOff val="2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666481" y="1417340"/>
            <a:ext cx="1063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건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‱)</a:t>
            </a:r>
          </a:p>
        </p:txBody>
      </p:sp>
      <p:sp>
        <p:nvSpPr>
          <p:cNvPr id="34" name="모서리가 둥근 사각형 설명선 33"/>
          <p:cNvSpPr/>
          <p:nvPr/>
        </p:nvSpPr>
        <p:spPr>
          <a:xfrm>
            <a:off x="7394671" y="1327876"/>
            <a:ext cx="489697" cy="360022"/>
          </a:xfrm>
          <a:prstGeom prst="wedgeRoundRectCallout">
            <a:avLst>
              <a:gd name="adj1" fmla="val -55098"/>
              <a:gd name="adj2" fmla="val 90460"/>
              <a:gd name="adj3" fmla="val 16667"/>
            </a:avLst>
          </a:prstGeom>
          <a:solidFill>
            <a:srgbClr val="C3D69B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900" dirty="0" smtClean="0">
                <a:solidFill>
                  <a:schemeClr val="tx1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46 %</a:t>
            </a:r>
            <a:endParaRPr lang="ko-KR" sz="900" dirty="0">
              <a:solidFill>
                <a:schemeClr val="tx1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36" name="모서리가 둥근 사각형 설명선 35"/>
          <p:cNvSpPr/>
          <p:nvPr/>
        </p:nvSpPr>
        <p:spPr>
          <a:xfrm>
            <a:off x="8338282" y="1607883"/>
            <a:ext cx="485265" cy="360022"/>
          </a:xfrm>
          <a:prstGeom prst="wedgeRoundRectCallout">
            <a:avLst>
              <a:gd name="adj1" fmla="val -55098"/>
              <a:gd name="adj2" fmla="val 90460"/>
              <a:gd name="adj3" fmla="val 16667"/>
            </a:avLst>
          </a:prstGeom>
          <a:solidFill>
            <a:srgbClr val="C3D69B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900" dirty="0" smtClean="0">
                <a:solidFill>
                  <a:schemeClr val="tx1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5%</a:t>
            </a:r>
            <a:endParaRPr lang="ko-KR" sz="900" dirty="0">
              <a:solidFill>
                <a:schemeClr val="tx1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893827" y="2497460"/>
            <a:ext cx="27970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 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비율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전국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검거건수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대비 경기도 비율</a:t>
            </a:r>
            <a:endParaRPr lang="en-US" altLang="ko-KR" sz="800" kern="0" dirty="0" smtClean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(2019.9.25.)</a:t>
            </a:r>
            <a:endParaRPr lang="ko-KR" altLang="en-US" sz="800" dirty="0"/>
          </a:p>
        </p:txBody>
      </p:sp>
      <p:sp>
        <p:nvSpPr>
          <p:cNvPr id="37" name="직사각형 36"/>
          <p:cNvSpPr/>
          <p:nvPr/>
        </p:nvSpPr>
        <p:spPr>
          <a:xfrm>
            <a:off x="4893826" y="5377780"/>
            <a:ext cx="407066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(2019.9.25.),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행정안전</a:t>
            </a:r>
            <a:r>
              <a:rPr lang="ko-KR" altLang="en-US" sz="800" kern="0" dirty="0" err="1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주민등록인구통계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ko-KR" altLang="en-US" sz="800" dirty="0"/>
          </a:p>
        </p:txBody>
      </p:sp>
      <p:sp>
        <p:nvSpPr>
          <p:cNvPr id="38" name="직사각형 37"/>
          <p:cNvSpPr/>
          <p:nvPr/>
        </p:nvSpPr>
        <p:spPr>
          <a:xfrm>
            <a:off x="7801311" y="3287116"/>
            <a:ext cx="9364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명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en-US" altLang="ko-KR" sz="1000" kern="0" dirty="0">
              <a:solidFill>
                <a:schemeClr val="tx1">
                  <a:lumMod val="75000"/>
                  <a:lumOff val="2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grpSp>
        <p:nvGrpSpPr>
          <p:cNvPr id="57" name="그룹 56"/>
          <p:cNvGrpSpPr/>
          <p:nvPr/>
        </p:nvGrpSpPr>
        <p:grpSpPr>
          <a:xfrm>
            <a:off x="4884839" y="553244"/>
            <a:ext cx="4716425" cy="5124677"/>
            <a:chOff x="4884839" y="625252"/>
            <a:chExt cx="4716425" cy="5124677"/>
          </a:xfrm>
        </p:grpSpPr>
        <p:grpSp>
          <p:nvGrpSpPr>
            <p:cNvPr id="58" name="그룹 57"/>
            <p:cNvGrpSpPr/>
            <p:nvPr/>
          </p:nvGrpSpPr>
          <p:grpSpPr>
            <a:xfrm>
              <a:off x="4884839" y="625252"/>
              <a:ext cx="4716425" cy="2627201"/>
              <a:chOff x="4884839" y="625252"/>
              <a:chExt cx="4716425" cy="2627201"/>
            </a:xfrm>
          </p:grpSpPr>
          <p:grpSp>
            <p:nvGrpSpPr>
              <p:cNvPr id="63" name="그룹 62"/>
              <p:cNvGrpSpPr/>
              <p:nvPr/>
            </p:nvGrpSpPr>
            <p:grpSpPr>
              <a:xfrm>
                <a:off x="4884839" y="2929508"/>
                <a:ext cx="3721056" cy="322945"/>
                <a:chOff x="683568" y="1205994"/>
                <a:chExt cx="3721056" cy="322945"/>
              </a:xfrm>
            </p:grpSpPr>
            <p:sp>
              <p:nvSpPr>
                <p:cNvPr id="71" name="직사각형 70"/>
                <p:cNvSpPr/>
                <p:nvPr/>
              </p:nvSpPr>
              <p:spPr>
                <a:xfrm flipH="1">
                  <a:off x="683568" y="1205994"/>
                  <a:ext cx="144425" cy="3229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72" name="직선 연결선 71"/>
                <p:cNvCxnSpPr/>
                <p:nvPr/>
              </p:nvCxnSpPr>
              <p:spPr>
                <a:xfrm flipV="1">
                  <a:off x="692556" y="1528938"/>
                  <a:ext cx="3712068" cy="1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4" name="직사각형 63"/>
              <p:cNvSpPr/>
              <p:nvPr/>
            </p:nvSpPr>
            <p:spPr>
              <a:xfrm>
                <a:off x="5029264" y="2933518"/>
                <a:ext cx="4572000" cy="3077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ko-KR" altLang="en-US" sz="1400" dirty="0">
                    <a:latin typeface="경기천년제목 Bold" panose="02020803020101020101" pitchFamily="18" charset="-127"/>
                    <a:ea typeface="경기천년제목 Bold" panose="02020803020101020101" pitchFamily="18" charset="-127"/>
                  </a:rPr>
                  <a:t>가정폭력 피해자에 대한 가해자 폭행 동기</a:t>
                </a:r>
                <a:r>
                  <a:rPr lang="en-US" altLang="ko-KR" sz="1400" dirty="0">
                    <a:latin typeface="경기천년제목 Bold" panose="02020803020101020101" pitchFamily="18" charset="-127"/>
                    <a:ea typeface="경기천년제목 Bold" panose="02020803020101020101" pitchFamily="18" charset="-127"/>
                  </a:rPr>
                  <a:t>(2018)</a:t>
                </a:r>
                <a:endParaRPr lang="ko-KR" altLang="en-US" sz="1400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endParaRPr>
              </a:p>
            </p:txBody>
          </p:sp>
          <p:grpSp>
            <p:nvGrpSpPr>
              <p:cNvPr id="65" name="그룹 64"/>
              <p:cNvGrpSpPr/>
              <p:nvPr/>
            </p:nvGrpSpPr>
            <p:grpSpPr>
              <a:xfrm>
                <a:off x="4884839" y="625252"/>
                <a:ext cx="4007641" cy="2016224"/>
                <a:chOff x="4884839" y="625252"/>
                <a:chExt cx="4007641" cy="2016224"/>
              </a:xfrm>
            </p:grpSpPr>
            <p:grpSp>
              <p:nvGrpSpPr>
                <p:cNvPr id="66" name="그룹 65"/>
                <p:cNvGrpSpPr/>
                <p:nvPr/>
              </p:nvGrpSpPr>
              <p:grpSpPr>
                <a:xfrm>
                  <a:off x="4884839" y="625252"/>
                  <a:ext cx="3865072" cy="322945"/>
                  <a:chOff x="683568" y="1242385"/>
                  <a:chExt cx="3865072" cy="322945"/>
                </a:xfrm>
              </p:grpSpPr>
              <p:sp>
                <p:nvSpPr>
                  <p:cNvPr id="69" name="직사각형 68"/>
                  <p:cNvSpPr/>
                  <p:nvPr/>
                </p:nvSpPr>
                <p:spPr>
                  <a:xfrm flipH="1">
                    <a:off x="683568" y="1242385"/>
                    <a:ext cx="144425" cy="322944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70" name="직선 연결선 69"/>
                  <p:cNvCxnSpPr/>
                  <p:nvPr/>
                </p:nvCxnSpPr>
                <p:spPr>
                  <a:xfrm flipV="1">
                    <a:off x="692556" y="1565329"/>
                    <a:ext cx="3856084" cy="1"/>
                  </a:xfrm>
                  <a:prstGeom prst="line">
                    <a:avLst/>
                  </a:prstGeom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7" name="직사각형 66"/>
                <p:cNvSpPr/>
                <p:nvPr/>
              </p:nvSpPr>
              <p:spPr>
                <a:xfrm>
                  <a:off x="5029264" y="625252"/>
                  <a:ext cx="3863216" cy="3077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ko-KR" altLang="en-US" sz="1400" dirty="0" smtClean="0">
                      <a:latin typeface="경기천년제목 Bold" panose="02020803020101020101" pitchFamily="18" charset="-127"/>
                      <a:ea typeface="경기천년제목 Bold" panose="02020803020101020101" pitchFamily="18" charset="-127"/>
                    </a:rPr>
                    <a:t>다문화가정 가정폭력 검거 건수 현황</a:t>
                  </a:r>
                  <a:r>
                    <a:rPr lang="en-US" altLang="ko-KR" sz="1400" dirty="0" smtClean="0">
                      <a:latin typeface="경기천년제목 Bold" panose="02020803020101020101" pitchFamily="18" charset="-127"/>
                      <a:ea typeface="경기천년제목 Bold" panose="02020803020101020101" pitchFamily="18" charset="-127"/>
                    </a:rPr>
                    <a:t>(2016-2018)</a:t>
                  </a:r>
                  <a:endParaRPr lang="ko-KR" altLang="en-US" sz="1400" dirty="0">
                    <a:latin typeface="경기천년제목 Bold" panose="02020803020101020101" pitchFamily="18" charset="-127"/>
                    <a:ea typeface="경기천년제목 Bold" panose="02020803020101020101" pitchFamily="18" charset="-127"/>
                  </a:endParaRPr>
                </a:p>
              </p:txBody>
            </p:sp>
            <p:graphicFrame>
              <p:nvGraphicFramePr>
                <p:cNvPr id="68" name="차트 67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926111463"/>
                    </p:ext>
                  </p:extLst>
                </p:nvPr>
              </p:nvGraphicFramePr>
              <p:xfrm>
                <a:off x="5067739" y="1000869"/>
                <a:ext cx="3508260" cy="1640607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p:grpSp>
        </p:grpSp>
        <p:graphicFrame>
          <p:nvGraphicFramePr>
            <p:cNvPr id="62" name="차트 6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40882287"/>
                </p:ext>
              </p:extLst>
            </p:nvPr>
          </p:nvGraphicFramePr>
          <p:xfrm>
            <a:off x="5083088" y="3306298"/>
            <a:ext cx="3333545" cy="24436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3235039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869" y="250761"/>
            <a:ext cx="446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1. </a:t>
            </a:r>
            <a:r>
              <a:rPr lang="ko-KR" altLang="en-US" sz="2000" spc="-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1646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Arial Unicode MS" panose="020B0604020202020204" pitchFamily="50" charset="-127"/>
              </a:rPr>
              <a:t>경기도 젠더폭력방지  환경  분석</a:t>
            </a:r>
            <a:endParaRPr lang="ko-KR" altLang="en-US" sz="2000" spc="-2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1646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 rot="5400000">
            <a:off x="25528" y="439175"/>
            <a:ext cx="416755" cy="39927"/>
          </a:xfrm>
          <a:prstGeom prst="rect">
            <a:avLst/>
          </a:prstGeom>
          <a:solidFill>
            <a:srgbClr val="F164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9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812116" y="5462344"/>
            <a:ext cx="27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0</a:t>
            </a:r>
            <a:endParaRPr lang="ko-KR" altLang="en-US" sz="1200" dirty="0">
              <a:solidFill>
                <a:schemeClr val="bg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29346" y="514792"/>
            <a:ext cx="2586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경기도 </a:t>
            </a:r>
            <a:r>
              <a:rPr lang="ko-KR" altLang="en-US" sz="1400" dirty="0" err="1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젠더폭력의</a:t>
            </a:r>
            <a:r>
              <a:rPr lang="ko-KR" altLang="en-US" sz="1400" dirty="0" smtClean="0"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현황 및 전망</a:t>
            </a:r>
            <a:endParaRPr lang="ko-KR" altLang="en-US" sz="1400" dirty="0"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23528" y="1029469"/>
            <a:ext cx="3774049" cy="0"/>
          </a:xfrm>
          <a:prstGeom prst="line">
            <a:avLst/>
          </a:prstGeom>
          <a:ln w="28575">
            <a:solidFill>
              <a:srgbClr val="F16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C:\Users\USER\Desktop\양식\이미지\연구원로고(gfwri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5372" y="53548"/>
            <a:ext cx="1522108" cy="461244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323528" y="1073850"/>
            <a:ext cx="6840760" cy="397143"/>
            <a:chOff x="323528" y="1073850"/>
            <a:chExt cx="6840760" cy="397143"/>
          </a:xfrm>
        </p:grpSpPr>
        <p:sp>
          <p:nvSpPr>
            <p:cNvPr id="40" name="직사각형 39"/>
            <p:cNvSpPr/>
            <p:nvPr/>
          </p:nvSpPr>
          <p:spPr>
            <a:xfrm>
              <a:off x="483912" y="1073850"/>
              <a:ext cx="6680376" cy="377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가정폭력 가해자 연령대별 인원</a:t>
              </a:r>
              <a:r>
                <a:rPr lang="en-US" altLang="ko-KR" sz="1400" dirty="0" smtClean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(2018)</a:t>
              </a:r>
              <a:endParaRPr lang="ko-KR" altLang="en-US" sz="1400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23528" y="1148049"/>
              <a:ext cx="160840" cy="322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333538" y="1470993"/>
              <a:ext cx="315834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직사각형 43"/>
          <p:cNvSpPr/>
          <p:nvPr/>
        </p:nvSpPr>
        <p:spPr>
          <a:xfrm>
            <a:off x="248648" y="4558233"/>
            <a:ext cx="8646704" cy="337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endParaRPr lang="ko-KR" altLang="en-US" sz="1200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graphicFrame>
        <p:nvGraphicFramePr>
          <p:cNvPr id="15" name="차트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3141141"/>
              </p:ext>
            </p:extLst>
          </p:nvPr>
        </p:nvGraphicFramePr>
        <p:xfrm>
          <a:off x="711993" y="1808156"/>
          <a:ext cx="7720014" cy="2548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직사각형 16"/>
          <p:cNvSpPr/>
          <p:nvPr/>
        </p:nvSpPr>
        <p:spPr>
          <a:xfrm>
            <a:off x="7429400" y="1604826"/>
            <a:ext cx="94929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127000" algn="just" fontAlgn="base"/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단위</a:t>
            </a:r>
            <a:r>
              <a:rPr lang="en-US" altLang="ko-KR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명</a:t>
            </a:r>
            <a:r>
              <a:rPr lang="en-US" altLang="ko-KR" sz="11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en-US" altLang="ko-KR" sz="1000" kern="0" dirty="0">
              <a:solidFill>
                <a:schemeClr val="tx1">
                  <a:lumMod val="75000"/>
                  <a:lumOff val="25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29816" y="5107104"/>
            <a:ext cx="5166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미성년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19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세 미만 가해자 통계이며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만분율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계산 시에는 만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14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세 이상 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19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세 미만 미성년자 대비 </a:t>
            </a:r>
            <a:r>
              <a:rPr lang="ko-KR" altLang="en-US" sz="800" kern="0" dirty="0" err="1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만분율로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계산함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.</a:t>
            </a:r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</a:t>
            </a:r>
            <a:endParaRPr lang="en-US" altLang="ko-KR" sz="800" kern="0" dirty="0" smtClean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127000" marR="127000" fontAlgn="base"/>
            <a:r>
              <a:rPr lang="ko-KR" altLang="en-US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자료 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: </a:t>
            </a:r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경찰청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정보공개청구 공개자료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en-US" altLang="ko-KR" sz="800" kern="0" dirty="0" smtClean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2019.9.25.), </a:t>
            </a:r>
            <a:r>
              <a:rPr lang="ko-KR" altLang="en-US" sz="800" kern="0" dirty="0" err="1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행정안전부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, </a:t>
            </a:r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주민등록인구통계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</a:t>
            </a:r>
            <a:r>
              <a:rPr lang="ko-KR" altLang="en-US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각 연도 말 기준</a:t>
            </a:r>
            <a:r>
              <a:rPr lang="en-US" altLang="ko-KR" sz="800" kern="0" dirty="0">
                <a:solidFill>
                  <a:srgbClr val="000000"/>
                </a:solidFill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)</a:t>
            </a:r>
            <a:endParaRPr lang="ko-KR" altLang="en-US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127000" marR="127000" fontAlgn="base"/>
            <a:endParaRPr lang="en-US" altLang="ko-KR" sz="800" kern="0" dirty="0">
              <a:solidFill>
                <a:srgbClr val="000000"/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79902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2084</Words>
  <Application>Microsoft Office PowerPoint</Application>
  <PresentationFormat>화면 슬라이드 쇼(16:10)</PresentationFormat>
  <Paragraphs>310</Paragraphs>
  <Slides>21</Slides>
  <Notes>21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31" baseType="lpstr">
      <vt:lpstr>경기천년제목 Medium</vt:lpstr>
      <vt:lpstr>Wingdings</vt:lpstr>
      <vt:lpstr>경기천년제목 Bold</vt:lpstr>
      <vt:lpstr>Arial</vt:lpstr>
      <vt:lpstr>배달의민족 주아</vt:lpstr>
      <vt:lpstr>경기천년바탕 Regular</vt:lpstr>
      <vt:lpstr>Arial Unicode MS</vt:lpstr>
      <vt:lpstr>경기천년제목 Light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/>
  <cp:lastModifiedBy/>
  <cp:revision>325</cp:revision>
  <dcterms:created xsi:type="dcterms:W3CDTF">2006-10-05T04:04:58Z</dcterms:created>
  <dcterms:modified xsi:type="dcterms:W3CDTF">2020-05-10T03:27:25Z</dcterms:modified>
</cp:coreProperties>
</file>